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 id="2147483670" r:id="rId3"/>
    <p:sldMasterId id="2147483666" r:id="rId4"/>
  </p:sldMasterIdLst>
  <p:notesMasterIdLst>
    <p:notesMasterId r:id="rId10"/>
  </p:notesMasterIdLst>
  <p:handoutMasterIdLst>
    <p:handoutMasterId r:id="rId11"/>
  </p:handoutMasterIdLst>
  <p:sldIdLst>
    <p:sldId id="271" r:id="rId5"/>
    <p:sldId id="282" r:id="rId6"/>
    <p:sldId id="276" r:id="rId7"/>
    <p:sldId id="278" r:id="rId8"/>
    <p:sldId id="286"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F3C380-5CA2-A84B-8466-C3788A24049E}">
          <p14:sldIdLst>
            <p14:sldId id="271"/>
            <p14:sldId id="282"/>
            <p14:sldId id="276"/>
            <p14:sldId id="278"/>
            <p14:sldId id="286"/>
          </p14:sldIdLst>
        </p14:section>
      </p14:sectionLst>
    </p:ext>
    <p:ext uri="{EFAFB233-063F-42B5-8137-9DF3F51BA10A}">
      <p15:sldGuideLst xmlns:p15="http://schemas.microsoft.com/office/powerpoint/2012/main" xmlns="">
        <p15:guide id="2" pos="2880" userDrawn="1">
          <p15:clr>
            <a:srgbClr val="A4A3A4"/>
          </p15:clr>
        </p15:guide>
        <p15:guide id="4" pos="288" userDrawn="1">
          <p15:clr>
            <a:srgbClr val="A4A3A4"/>
          </p15:clr>
        </p15:guide>
        <p15:guide id="5" pos="5472" userDrawn="1">
          <p15:clr>
            <a:srgbClr val="A4A3A4"/>
          </p15:clr>
        </p15:guide>
        <p15:guide id="6" orient="horz" pos="4032" userDrawn="1">
          <p15:clr>
            <a:srgbClr val="A4A3A4"/>
          </p15:clr>
        </p15:guide>
        <p15:guide id="8" orient="horz" pos="1104" userDrawn="1">
          <p15:clr>
            <a:srgbClr val="A4A3A4"/>
          </p15:clr>
        </p15:guide>
        <p15:guide id="9" pos="1872" userDrawn="1">
          <p15:clr>
            <a:srgbClr val="A4A3A4"/>
          </p15:clr>
        </p15:guide>
        <p15:guide id="10" pos="2088" userDrawn="1">
          <p15:clr>
            <a:srgbClr val="A4A3A4"/>
          </p15:clr>
        </p15:guide>
        <p15:guide id="11" pos="3672" userDrawn="1">
          <p15:clr>
            <a:srgbClr val="A4A3A4"/>
          </p15:clr>
        </p15:guide>
        <p15:guide id="12" pos="388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A103"/>
    <a:srgbClr val="FF6978"/>
    <a:srgbClr val="000000"/>
    <a:srgbClr val="BFBFBF"/>
    <a:srgbClr val="D6ECFF"/>
    <a:srgbClr val="0088A3"/>
    <a:srgbClr val="92C83E"/>
    <a:srgbClr val="FF0000"/>
    <a:srgbClr val="F15827"/>
    <a:srgbClr val="0036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15" autoAdjust="0"/>
    <p:restoredTop sz="99837" autoAdjust="0"/>
  </p:normalViewPr>
  <p:slideViewPr>
    <p:cSldViewPr snapToGrid="0" snapToObjects="1">
      <p:cViewPr>
        <p:scale>
          <a:sx n="108" d="100"/>
          <a:sy n="108" d="100"/>
        </p:scale>
        <p:origin x="-920" y="-584"/>
      </p:cViewPr>
      <p:guideLst>
        <p:guide orient="horz" pos="4032"/>
        <p:guide orient="horz" pos="1104"/>
        <p:guide pos="2880"/>
        <p:guide pos="288"/>
        <p:guide pos="5472"/>
        <p:guide pos="1872"/>
        <p:guide pos="2088"/>
        <p:guide pos="3672"/>
        <p:guide pos="3888"/>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41" d="100"/>
          <a:sy n="41" d="100"/>
        </p:scale>
        <p:origin x="1656" y="43"/>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1.xml"/><Relationship Id="rId3" Type="http://schemas.microsoft.com/office/2011/relationships/chartColorStyle" Target="colors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microsoft.com/office/2011/relationships/chartStyle" Target="style2.xml"/><Relationship Id="rId3" Type="http://schemas.microsoft.com/office/2011/relationships/chartColorStyle" Target="colors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2017/18 Cycle</c:v>
                </c:pt>
              </c:strCache>
            </c:strRef>
          </c:tx>
          <c:spPr>
            <a:ln w="19050">
              <a:solidFill>
                <a:schemeClr val="tx2"/>
              </a:solidFill>
            </a:ln>
            <a:effectLst/>
          </c:spPr>
          <c:marker>
            <c:symbol val="square"/>
            <c:size val="7"/>
            <c:spPr>
              <a:solidFill>
                <a:schemeClr val="tx1"/>
              </a:solidFill>
              <a:ln w="12700">
                <a:solidFill>
                  <a:schemeClr val="tx2"/>
                </a:solidFill>
              </a:ln>
              <a:effectLst/>
            </c:spPr>
          </c:marker>
          <c:dLbls>
            <c:spPr>
              <a:noFill/>
              <a:ln>
                <a:noFill/>
              </a:ln>
              <a:effectLst/>
            </c:spPr>
            <c:txPr>
              <a:bodyPr wrap="square" lIns="38100" tIns="19050" rIns="38100" bIns="19050" anchor="ctr">
                <a:spAutoFit/>
              </a:bodyPr>
              <a:lstStyle/>
              <a:p>
                <a:pPr>
                  <a:defRPr sz="1000">
                    <a:solidFill>
                      <a:srgbClr val="000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Sheet1!$A$2:$A$10</c:f>
              <c:strCache>
                <c:ptCount val="9"/>
                <c:pt idx="0">
                  <c:v>Wk 3 | 10.14.16</c:v>
                </c:pt>
                <c:pt idx="1">
                  <c:v>Wk 4 | 10.21.16</c:v>
                </c:pt>
                <c:pt idx="2">
                  <c:v>Wk 5 10.28.16</c:v>
                </c:pt>
                <c:pt idx="3">
                  <c:v>Wk 6 | 11.4.16</c:v>
                </c:pt>
                <c:pt idx="4">
                  <c:v>Wk 7 | 11.11.16</c:v>
                </c:pt>
                <c:pt idx="5">
                  <c:v>Wk 8 | 11.18.16</c:v>
                </c:pt>
                <c:pt idx="6">
                  <c:v>Wk 9 | 11.25.16</c:v>
                </c:pt>
                <c:pt idx="7">
                  <c:v>Week 10</c:v>
                </c:pt>
                <c:pt idx="8">
                  <c:v>Week 11</c:v>
                </c:pt>
              </c:strCache>
            </c:strRef>
          </c:cat>
          <c:val>
            <c:numRef>
              <c:f>Sheet1!$B$2:$B$10</c:f>
              <c:numCache>
                <c:formatCode>0%</c:formatCode>
                <c:ptCount val="9"/>
                <c:pt idx="0">
                  <c:v>0.11</c:v>
                </c:pt>
                <c:pt idx="1">
                  <c:v>0.14</c:v>
                </c:pt>
                <c:pt idx="2">
                  <c:v>0.17</c:v>
                </c:pt>
                <c:pt idx="3">
                  <c:v>0.2</c:v>
                </c:pt>
                <c:pt idx="4">
                  <c:v>0.22</c:v>
                </c:pt>
                <c:pt idx="5">
                  <c:v>0.24</c:v>
                </c:pt>
                <c:pt idx="6">
                  <c:v>0.25</c:v>
                </c:pt>
              </c:numCache>
            </c:numRef>
          </c:val>
          <c:smooth val="0"/>
        </c:ser>
        <c:ser>
          <c:idx val="1"/>
          <c:order val="1"/>
          <c:tx>
            <c:strRef>
              <c:f>Sheet1!$C$1</c:f>
              <c:strCache>
                <c:ptCount val="1"/>
                <c:pt idx="0">
                  <c:v>2016/17 Cycle</c:v>
                </c:pt>
              </c:strCache>
            </c:strRef>
          </c:tx>
          <c:spPr>
            <a:ln w="19050">
              <a:solidFill>
                <a:schemeClr val="bg1">
                  <a:lumMod val="75000"/>
                </a:schemeClr>
              </a:solidFill>
            </a:ln>
            <a:effectLst/>
          </c:spPr>
          <c:marker>
            <c:symbol val="square"/>
            <c:size val="7"/>
            <c:spPr>
              <a:solidFill>
                <a:schemeClr val="bg1">
                  <a:lumMod val="75000"/>
                </a:schemeClr>
              </a:solidFill>
              <a:ln w="12700">
                <a:solidFill>
                  <a:schemeClr val="bg1">
                    <a:lumMod val="75000"/>
                  </a:schemeClr>
                </a:solidFill>
              </a:ln>
              <a:effectLst/>
            </c:spPr>
          </c:marker>
          <c:dLbls>
            <c:dLbl>
              <c:idx val="0"/>
              <c:layout>
                <c:manualLayout>
                  <c:x val="-0.0295328809324619"/>
                  <c:y val="0.028536070214979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000">
                    <a:solidFill>
                      <a:srgbClr val="000000"/>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Sheet1!$A$2:$A$10</c:f>
              <c:strCache>
                <c:ptCount val="9"/>
                <c:pt idx="0">
                  <c:v>Wk 3 | 10.14.16</c:v>
                </c:pt>
                <c:pt idx="1">
                  <c:v>Wk 4 | 10.21.16</c:v>
                </c:pt>
                <c:pt idx="2">
                  <c:v>Wk 5 10.28.16</c:v>
                </c:pt>
                <c:pt idx="3">
                  <c:v>Wk 6 | 11.4.16</c:v>
                </c:pt>
                <c:pt idx="4">
                  <c:v>Wk 7 | 11.11.16</c:v>
                </c:pt>
                <c:pt idx="5">
                  <c:v>Wk 8 | 11.18.16</c:v>
                </c:pt>
                <c:pt idx="6">
                  <c:v>Wk 9 | 11.25.16</c:v>
                </c:pt>
                <c:pt idx="7">
                  <c:v>Week 10</c:v>
                </c:pt>
                <c:pt idx="8">
                  <c:v>Week 11</c:v>
                </c:pt>
              </c:strCache>
            </c:strRef>
          </c:cat>
          <c:val>
            <c:numRef>
              <c:f>Sheet1!$C$2:$C$10</c:f>
              <c:numCache>
                <c:formatCode>0%</c:formatCode>
                <c:ptCount val="9"/>
                <c:pt idx="0">
                  <c:v>0.04</c:v>
                </c:pt>
                <c:pt idx="1">
                  <c:v>0.05</c:v>
                </c:pt>
                <c:pt idx="2">
                  <c:v>0.07</c:v>
                </c:pt>
                <c:pt idx="3">
                  <c:v>0.1</c:v>
                </c:pt>
                <c:pt idx="4">
                  <c:v>0.12</c:v>
                </c:pt>
                <c:pt idx="5">
                  <c:v>0.15</c:v>
                </c:pt>
                <c:pt idx="6">
                  <c:v>0.19</c:v>
                </c:pt>
              </c:numCache>
            </c:numRef>
          </c:val>
          <c:smooth val="0"/>
        </c:ser>
        <c:dLbls>
          <c:showLegendKey val="0"/>
          <c:showVal val="0"/>
          <c:showCatName val="0"/>
          <c:showSerName val="0"/>
          <c:showPercent val="0"/>
          <c:showBubbleSize val="0"/>
        </c:dLbls>
        <c:marker val="1"/>
        <c:smooth val="0"/>
        <c:axId val="2100960152"/>
        <c:axId val="2100875768"/>
      </c:lineChart>
      <c:catAx>
        <c:axId val="2100960152"/>
        <c:scaling>
          <c:orientation val="minMax"/>
        </c:scaling>
        <c:delete val="0"/>
        <c:axPos val="b"/>
        <c:numFmt formatCode="General" sourceLinked="1"/>
        <c:majorTickMark val="out"/>
        <c:minorTickMark val="none"/>
        <c:tickLblPos val="low"/>
        <c:txPr>
          <a:bodyPr rot="-5400000" vert="horz"/>
          <a:lstStyle/>
          <a:p>
            <a:pPr>
              <a:defRPr sz="1000">
                <a:solidFill>
                  <a:srgbClr val="000000"/>
                </a:solidFill>
              </a:defRPr>
            </a:pPr>
            <a:endParaRPr lang="en-US"/>
          </a:p>
        </c:txPr>
        <c:crossAx val="2100875768"/>
        <c:crosses val="autoZero"/>
        <c:auto val="1"/>
        <c:lblAlgn val="ctr"/>
        <c:lblOffset val="100"/>
        <c:tickMarkSkip val="1"/>
        <c:noMultiLvlLbl val="1"/>
      </c:catAx>
      <c:valAx>
        <c:axId val="2100875768"/>
        <c:scaling>
          <c:orientation val="minMax"/>
          <c:max val="0.6"/>
        </c:scaling>
        <c:delete val="0"/>
        <c:axPos val="l"/>
        <c:numFmt formatCode="0%" sourceLinked="0"/>
        <c:majorTickMark val="out"/>
        <c:minorTickMark val="none"/>
        <c:tickLblPos val="nextTo"/>
        <c:txPr>
          <a:bodyPr/>
          <a:lstStyle/>
          <a:p>
            <a:pPr>
              <a:defRPr sz="1000">
                <a:solidFill>
                  <a:srgbClr val="000000"/>
                </a:solidFill>
              </a:defRPr>
            </a:pPr>
            <a:endParaRPr lang="en-US"/>
          </a:p>
        </c:txPr>
        <c:crossAx val="2100960152"/>
        <c:crosses val="autoZero"/>
        <c:crossBetween val="between"/>
      </c:valAx>
    </c:plotArea>
    <c:legend>
      <c:legendPos val="t"/>
      <c:layout>
        <c:manualLayout>
          <c:xMode val="edge"/>
          <c:yMode val="edge"/>
          <c:x val="0.271851331234702"/>
          <c:y val="0.122974157946832"/>
          <c:w val="0.540293391723674"/>
          <c:h val="0.0586042041875948"/>
        </c:manualLayout>
      </c:layout>
      <c:overlay val="0"/>
      <c:txPr>
        <a:bodyPr/>
        <a:lstStyle/>
        <a:p>
          <a:pPr>
            <a:defRPr sz="10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Completed</c:v>
                </c:pt>
              </c:strCache>
            </c:strRef>
          </c:tx>
          <c:spPr>
            <a:solidFill>
              <a:schemeClr val="tx2"/>
            </a:solidFill>
            <a:ln>
              <a:noFill/>
            </a:ln>
            <a:effectLst/>
          </c:spPr>
          <c:invertIfNegative val="0"/>
          <c:dPt>
            <c:idx val="0"/>
            <c:invertIfNegative val="0"/>
            <c:bubble3D val="0"/>
            <c:spPr>
              <a:solidFill>
                <a:schemeClr val="bg1">
                  <a:lumMod val="75000"/>
                </a:schemeClr>
              </a:solidFill>
              <a:ln>
                <a:noFill/>
              </a:ln>
              <a:effectLst/>
            </c:spPr>
          </c:dPt>
          <c:dLbls>
            <c:dLbl>
              <c:idx val="0"/>
              <c:layout>
                <c:manualLayout>
                  <c:x val="0.0"/>
                  <c:y val="0.000900705919110587"/>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2016/17 actual</c:v>
                </c:pt>
                <c:pt idx="1">
                  <c:v>2017/18 actual_x000d_(vs. target)</c:v>
                </c:pt>
              </c:strCache>
            </c:strRef>
          </c:cat>
          <c:val>
            <c:numRef>
              <c:f>Sheet1!$B$2:$B$3</c:f>
              <c:numCache>
                <c:formatCode>#,##0</c:formatCode>
                <c:ptCount val="2"/>
                <c:pt idx="0">
                  <c:v>5156.0</c:v>
                </c:pt>
                <c:pt idx="1">
                  <c:v>7000.0</c:v>
                </c:pt>
              </c:numCache>
            </c:numRef>
          </c:val>
        </c:ser>
        <c:ser>
          <c:idx val="1"/>
          <c:order val="1"/>
          <c:tx>
            <c:strRef>
              <c:f>Sheet1!$C$1</c:f>
              <c:strCache>
                <c:ptCount val="1"/>
                <c:pt idx="0">
                  <c:v>Series 2</c:v>
                </c:pt>
              </c:strCache>
            </c:strRef>
          </c:tx>
          <c:spPr>
            <a:solidFill>
              <a:schemeClr val="bg1"/>
            </a:solidFill>
            <a:ln>
              <a:solidFill>
                <a:schemeClr val="tx1"/>
              </a:solidFill>
              <a:prstDash val="dash"/>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2016/17 actual</c:v>
                </c:pt>
                <c:pt idx="1">
                  <c:v>2017/18 actual_x000d_(vs. target)</c:v>
                </c:pt>
              </c:strCache>
            </c:strRef>
          </c:cat>
          <c:val>
            <c:numRef>
              <c:f>Sheet1!$C$2:$C$3</c:f>
              <c:numCache>
                <c:formatCode>#,##0</c:formatCode>
                <c:ptCount val="2"/>
                <c:pt idx="1">
                  <c:v>6251.0</c:v>
                </c:pt>
              </c:numCache>
            </c:numRef>
          </c:val>
        </c:ser>
        <c:dLbls>
          <c:dLblPos val="ctr"/>
          <c:showLegendKey val="0"/>
          <c:showVal val="1"/>
          <c:showCatName val="0"/>
          <c:showSerName val="0"/>
          <c:showPercent val="0"/>
          <c:showBubbleSize val="0"/>
        </c:dLbls>
        <c:gapWidth val="65"/>
        <c:overlap val="100"/>
        <c:axId val="2110592728"/>
        <c:axId val="2110677848"/>
      </c:barChart>
      <c:catAx>
        <c:axId val="2110592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crossAx val="2110677848"/>
        <c:crosses val="autoZero"/>
        <c:auto val="1"/>
        <c:lblAlgn val="ctr"/>
        <c:lblOffset val="100"/>
        <c:noMultiLvlLbl val="0"/>
      </c:catAx>
      <c:valAx>
        <c:axId val="211067784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10592728"/>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rgbClr val="000000"/>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completion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Uplift</c:v>
                </c:pt>
                <c:pt idx="1">
                  <c:v>DeSoto</c:v>
                </c:pt>
                <c:pt idx="2">
                  <c:v>Irving</c:v>
                </c:pt>
                <c:pt idx="3">
                  <c:v>Coppell</c:v>
                </c:pt>
                <c:pt idx="4">
                  <c:v>Cedar Hill</c:v>
                </c:pt>
                <c:pt idx="5">
                  <c:v>Lancaster</c:v>
                </c:pt>
                <c:pt idx="6">
                  <c:v>Sunnyvale</c:v>
                </c:pt>
                <c:pt idx="7">
                  <c:v>Charter Other</c:v>
                </c:pt>
                <c:pt idx="8">
                  <c:v>Duncanville</c:v>
                </c:pt>
                <c:pt idx="9">
                  <c:v>Grand Prairie</c:v>
                </c:pt>
                <c:pt idx="10">
                  <c:v>Dallas</c:v>
                </c:pt>
                <c:pt idx="11">
                  <c:v>Garland</c:v>
                </c:pt>
                <c:pt idx="12">
                  <c:v>Richardson</c:v>
                </c:pt>
                <c:pt idx="13">
                  <c:v>CFB</c:v>
                </c:pt>
                <c:pt idx="14">
                  <c:v>Mesquite</c:v>
                </c:pt>
                <c:pt idx="15">
                  <c:v>Highland Park</c:v>
                </c:pt>
              </c:strCache>
            </c:strRef>
          </c:cat>
          <c:val>
            <c:numRef>
              <c:f>Sheet1!$B$2:$B$17</c:f>
              <c:numCache>
                <c:formatCode>0%</c:formatCode>
                <c:ptCount val="16"/>
                <c:pt idx="0">
                  <c:v>0.64</c:v>
                </c:pt>
                <c:pt idx="1">
                  <c:v>0.39</c:v>
                </c:pt>
                <c:pt idx="2">
                  <c:v>0.3</c:v>
                </c:pt>
                <c:pt idx="3">
                  <c:v>0.29</c:v>
                </c:pt>
                <c:pt idx="4">
                  <c:v>0.28</c:v>
                </c:pt>
                <c:pt idx="5">
                  <c:v>0.27</c:v>
                </c:pt>
                <c:pt idx="6">
                  <c:v>0.26</c:v>
                </c:pt>
                <c:pt idx="7">
                  <c:v>0.25</c:v>
                </c:pt>
                <c:pt idx="8">
                  <c:v>0.25</c:v>
                </c:pt>
                <c:pt idx="9">
                  <c:v>0.25</c:v>
                </c:pt>
                <c:pt idx="10">
                  <c:v>0.24</c:v>
                </c:pt>
                <c:pt idx="11">
                  <c:v>0.23</c:v>
                </c:pt>
                <c:pt idx="12">
                  <c:v>0.23</c:v>
                </c:pt>
                <c:pt idx="13">
                  <c:v>0.23</c:v>
                </c:pt>
                <c:pt idx="14">
                  <c:v>0.2</c:v>
                </c:pt>
                <c:pt idx="15">
                  <c:v>0.16</c:v>
                </c:pt>
              </c:numCache>
            </c:numRef>
          </c:val>
        </c:ser>
        <c:dLbls>
          <c:showLegendKey val="0"/>
          <c:showVal val="0"/>
          <c:showCatName val="0"/>
          <c:showSerName val="0"/>
          <c:showPercent val="0"/>
          <c:showBubbleSize val="0"/>
        </c:dLbls>
        <c:gapWidth val="219"/>
        <c:overlap val="-27"/>
        <c:axId val="2098888648"/>
        <c:axId val="2099550680"/>
      </c:barChart>
      <c:catAx>
        <c:axId val="2098888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0"/>
          <a:lstStyle/>
          <a:p>
            <a:pPr>
              <a:defRPr sz="1000" b="0" i="0" u="none" strike="noStrike" kern="1200" baseline="0">
                <a:solidFill>
                  <a:srgbClr val="000000"/>
                </a:solidFill>
                <a:latin typeface="+mn-lt"/>
                <a:ea typeface="+mn-ea"/>
                <a:cs typeface="+mn-cs"/>
              </a:defRPr>
            </a:pPr>
            <a:endParaRPr lang="en-US"/>
          </a:p>
        </c:txPr>
        <c:crossAx val="2099550680"/>
        <c:crosses val="autoZero"/>
        <c:auto val="1"/>
        <c:lblAlgn val="ctr"/>
        <c:lblOffset val="100"/>
        <c:noMultiLvlLbl val="0"/>
      </c:catAx>
      <c:valAx>
        <c:axId val="2099550680"/>
        <c:scaling>
          <c:orientation val="minMax"/>
          <c:max val="0.7"/>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2098888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2017/18 Cycle</c:v>
                </c:pt>
              </c:strCache>
            </c:strRef>
          </c:tx>
          <c:spPr>
            <a:ln w="19050">
              <a:solidFill>
                <a:schemeClr val="tx2"/>
              </a:solidFill>
            </a:ln>
            <a:effectLst/>
          </c:spPr>
          <c:marker>
            <c:symbol val="square"/>
            <c:size val="7"/>
            <c:spPr>
              <a:solidFill>
                <a:schemeClr val="tx1"/>
              </a:solidFill>
              <a:ln w="12700">
                <a:solidFill>
                  <a:schemeClr val="tx2"/>
                </a:solidFill>
              </a:ln>
              <a:effectLst/>
            </c:spPr>
          </c:marker>
          <c:dLbls>
            <c:spPr>
              <a:noFill/>
              <a:ln>
                <a:noFill/>
              </a:ln>
              <a:effectLst/>
            </c:spPr>
            <c:txPr>
              <a:bodyPr wrap="square" lIns="38100" tIns="19050" rIns="38100" bIns="19050" anchor="ctr">
                <a:spAutoFit/>
              </a:bodyPr>
              <a:lstStyle/>
              <a:p>
                <a:pPr>
                  <a:defRPr sz="1000">
                    <a:solidFill>
                      <a:srgbClr val="000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Sheet1!$A$2:$A$9</c:f>
              <c:strCache>
                <c:ptCount val="8"/>
                <c:pt idx="0">
                  <c:v>Wk 3 | 10.14.16</c:v>
                </c:pt>
                <c:pt idx="1">
                  <c:v>Wk 4 | 10.21.16</c:v>
                </c:pt>
                <c:pt idx="2">
                  <c:v>Wk 5 10.28.16</c:v>
                </c:pt>
                <c:pt idx="3">
                  <c:v>Wk 6 | 11.4.16</c:v>
                </c:pt>
                <c:pt idx="4">
                  <c:v>Wk 7 | 11.11.16</c:v>
                </c:pt>
                <c:pt idx="5">
                  <c:v>Wk 8 | 11.18.16</c:v>
                </c:pt>
                <c:pt idx="6">
                  <c:v>Week 9</c:v>
                </c:pt>
                <c:pt idx="7">
                  <c:v>Week 10</c:v>
                </c:pt>
              </c:strCache>
            </c:strRef>
          </c:cat>
          <c:val>
            <c:numRef>
              <c:f>Sheet1!$B$2:$B$9</c:f>
              <c:numCache>
                <c:formatCode>0%</c:formatCode>
                <c:ptCount val="8"/>
                <c:pt idx="0">
                  <c:v>0.11</c:v>
                </c:pt>
                <c:pt idx="1">
                  <c:v>0.14</c:v>
                </c:pt>
                <c:pt idx="2">
                  <c:v>0.17</c:v>
                </c:pt>
                <c:pt idx="3">
                  <c:v>0.2</c:v>
                </c:pt>
                <c:pt idx="4">
                  <c:v>0.22</c:v>
                </c:pt>
                <c:pt idx="5">
                  <c:v>0.25</c:v>
                </c:pt>
              </c:numCache>
            </c:numRef>
          </c:val>
          <c:smooth val="0"/>
        </c:ser>
        <c:ser>
          <c:idx val="1"/>
          <c:order val="1"/>
          <c:tx>
            <c:strRef>
              <c:f>Sheet1!$C$1</c:f>
              <c:strCache>
                <c:ptCount val="1"/>
                <c:pt idx="0">
                  <c:v>2016/17 Cycle</c:v>
                </c:pt>
              </c:strCache>
            </c:strRef>
          </c:tx>
          <c:spPr>
            <a:ln w="19050">
              <a:solidFill>
                <a:schemeClr val="bg1">
                  <a:lumMod val="75000"/>
                </a:schemeClr>
              </a:solidFill>
            </a:ln>
            <a:effectLst/>
          </c:spPr>
          <c:marker>
            <c:symbol val="square"/>
            <c:size val="7"/>
            <c:spPr>
              <a:solidFill>
                <a:schemeClr val="bg1">
                  <a:lumMod val="75000"/>
                </a:schemeClr>
              </a:solidFill>
              <a:ln w="12700">
                <a:solidFill>
                  <a:schemeClr val="bg1">
                    <a:lumMod val="75000"/>
                  </a:schemeClr>
                </a:solidFill>
              </a:ln>
              <a:effectLst/>
            </c:spPr>
          </c:marker>
          <c:dLbls>
            <c:dLbl>
              <c:idx val="0"/>
              <c:layout>
                <c:manualLayout>
                  <c:x val="-0.0295328809324619"/>
                  <c:y val="0.028536070214979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000">
                    <a:solidFill>
                      <a:srgbClr val="000000"/>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Sheet1!$A$2:$A$9</c:f>
              <c:strCache>
                <c:ptCount val="8"/>
                <c:pt idx="0">
                  <c:v>Wk 3 | 10.14.16</c:v>
                </c:pt>
                <c:pt idx="1">
                  <c:v>Wk 4 | 10.21.16</c:v>
                </c:pt>
                <c:pt idx="2">
                  <c:v>Wk 5 10.28.16</c:v>
                </c:pt>
                <c:pt idx="3">
                  <c:v>Wk 6 | 11.4.16</c:v>
                </c:pt>
                <c:pt idx="4">
                  <c:v>Wk 7 | 11.11.16</c:v>
                </c:pt>
                <c:pt idx="5">
                  <c:v>Wk 8 | 11.18.16</c:v>
                </c:pt>
                <c:pt idx="6">
                  <c:v>Week 9</c:v>
                </c:pt>
                <c:pt idx="7">
                  <c:v>Week 10</c:v>
                </c:pt>
              </c:strCache>
            </c:strRef>
          </c:cat>
          <c:val>
            <c:numRef>
              <c:f>Sheet1!$C$2:$C$9</c:f>
              <c:numCache>
                <c:formatCode>0%</c:formatCode>
                <c:ptCount val="8"/>
                <c:pt idx="0">
                  <c:v>0.04</c:v>
                </c:pt>
                <c:pt idx="1">
                  <c:v>0.05</c:v>
                </c:pt>
                <c:pt idx="2">
                  <c:v>0.07</c:v>
                </c:pt>
                <c:pt idx="3">
                  <c:v>0.1</c:v>
                </c:pt>
                <c:pt idx="4">
                  <c:v>0.12</c:v>
                </c:pt>
                <c:pt idx="5">
                  <c:v>0.15</c:v>
                </c:pt>
              </c:numCache>
            </c:numRef>
          </c:val>
          <c:smooth val="0"/>
        </c:ser>
        <c:dLbls>
          <c:showLegendKey val="0"/>
          <c:showVal val="0"/>
          <c:showCatName val="0"/>
          <c:showSerName val="0"/>
          <c:showPercent val="0"/>
          <c:showBubbleSize val="0"/>
        </c:dLbls>
        <c:marker val="1"/>
        <c:smooth val="0"/>
        <c:axId val="2120175304"/>
        <c:axId val="2120121400"/>
      </c:lineChart>
      <c:catAx>
        <c:axId val="2120175304"/>
        <c:scaling>
          <c:orientation val="minMax"/>
        </c:scaling>
        <c:delete val="0"/>
        <c:axPos val="b"/>
        <c:numFmt formatCode="General" sourceLinked="1"/>
        <c:majorTickMark val="out"/>
        <c:minorTickMark val="none"/>
        <c:tickLblPos val="low"/>
        <c:txPr>
          <a:bodyPr rot="-5400000" vert="horz"/>
          <a:lstStyle/>
          <a:p>
            <a:pPr>
              <a:defRPr sz="1000">
                <a:solidFill>
                  <a:srgbClr val="000000"/>
                </a:solidFill>
              </a:defRPr>
            </a:pPr>
            <a:endParaRPr lang="en-US"/>
          </a:p>
        </c:txPr>
        <c:crossAx val="2120121400"/>
        <c:crosses val="autoZero"/>
        <c:auto val="1"/>
        <c:lblAlgn val="ctr"/>
        <c:lblOffset val="100"/>
        <c:tickMarkSkip val="1"/>
        <c:noMultiLvlLbl val="1"/>
      </c:catAx>
      <c:valAx>
        <c:axId val="2120121400"/>
        <c:scaling>
          <c:orientation val="minMax"/>
          <c:max val="0.6"/>
        </c:scaling>
        <c:delete val="0"/>
        <c:axPos val="l"/>
        <c:numFmt formatCode="0%" sourceLinked="0"/>
        <c:majorTickMark val="out"/>
        <c:minorTickMark val="none"/>
        <c:tickLblPos val="nextTo"/>
        <c:txPr>
          <a:bodyPr/>
          <a:lstStyle/>
          <a:p>
            <a:pPr>
              <a:defRPr sz="1000">
                <a:solidFill>
                  <a:srgbClr val="000000"/>
                </a:solidFill>
              </a:defRPr>
            </a:pPr>
            <a:endParaRPr lang="en-US"/>
          </a:p>
        </c:txPr>
        <c:crossAx val="2120175304"/>
        <c:crosses val="autoZero"/>
        <c:crossBetween val="between"/>
      </c:valAx>
    </c:plotArea>
    <c:legend>
      <c:legendPos val="t"/>
      <c:layout>
        <c:manualLayout>
          <c:xMode val="edge"/>
          <c:yMode val="edge"/>
          <c:x val="0.271851331234702"/>
          <c:y val="0.122974157946832"/>
          <c:w val="0.540293391723674"/>
          <c:h val="0.0586042041875948"/>
        </c:manualLayout>
      </c:layout>
      <c:overlay val="0"/>
      <c:txPr>
        <a:bodyPr/>
        <a:lstStyle/>
        <a:p>
          <a:pPr>
            <a:defRPr sz="10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Completed</c:v>
                </c:pt>
              </c:strCache>
            </c:strRef>
          </c:tx>
          <c:spPr>
            <a:solidFill>
              <a:schemeClr val="tx2"/>
            </a:solidFill>
            <a:ln>
              <a:noFill/>
            </a:ln>
            <a:effectLst/>
          </c:spPr>
          <c:invertIfNegative val="0"/>
          <c:dPt>
            <c:idx val="0"/>
            <c:invertIfNegative val="0"/>
            <c:bubble3D val="0"/>
            <c:spPr>
              <a:solidFill>
                <a:schemeClr val="bg1">
                  <a:lumMod val="75000"/>
                </a:schemeClr>
              </a:solidFill>
              <a:ln>
                <a:noFill/>
              </a:ln>
              <a:effectLst/>
            </c:spPr>
          </c:dPt>
          <c:dLbls>
            <c:dLbl>
              <c:idx val="0"/>
              <c:layout>
                <c:manualLayout>
                  <c:x val="0.0"/>
                  <c:y val="0.000900705919110587"/>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2016/17 actual</c:v>
                </c:pt>
                <c:pt idx="1">
                  <c:v>2017/18 actual_x000d_(vs. target)</c:v>
                </c:pt>
              </c:strCache>
            </c:strRef>
          </c:cat>
          <c:val>
            <c:numRef>
              <c:f>Sheet1!$B$2:$B$3</c:f>
              <c:numCache>
                <c:formatCode>#,##0</c:formatCode>
                <c:ptCount val="2"/>
                <c:pt idx="0">
                  <c:v>4246.0</c:v>
                </c:pt>
                <c:pt idx="1">
                  <c:v>6783.0</c:v>
                </c:pt>
              </c:numCache>
            </c:numRef>
          </c:val>
        </c:ser>
        <c:ser>
          <c:idx val="1"/>
          <c:order val="1"/>
          <c:tx>
            <c:strRef>
              <c:f>Sheet1!$C$1</c:f>
              <c:strCache>
                <c:ptCount val="1"/>
                <c:pt idx="0">
                  <c:v>Series 2</c:v>
                </c:pt>
              </c:strCache>
            </c:strRef>
          </c:tx>
          <c:spPr>
            <a:solidFill>
              <a:schemeClr val="bg1"/>
            </a:solidFill>
            <a:ln>
              <a:solidFill>
                <a:schemeClr val="tx1"/>
              </a:solidFill>
              <a:prstDash val="dash"/>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2016/17 actual</c:v>
                </c:pt>
                <c:pt idx="1">
                  <c:v>2017/18 actual_x000d_(vs. target)</c:v>
                </c:pt>
              </c:strCache>
            </c:strRef>
          </c:cat>
          <c:val>
            <c:numRef>
              <c:f>Sheet1!$C$2:$C$3</c:f>
              <c:numCache>
                <c:formatCode>#,##0</c:formatCode>
                <c:ptCount val="2"/>
                <c:pt idx="1">
                  <c:v>6468.0</c:v>
                </c:pt>
              </c:numCache>
            </c:numRef>
          </c:val>
        </c:ser>
        <c:dLbls>
          <c:dLblPos val="ctr"/>
          <c:showLegendKey val="0"/>
          <c:showVal val="1"/>
          <c:showCatName val="0"/>
          <c:showSerName val="0"/>
          <c:showPercent val="0"/>
          <c:showBubbleSize val="0"/>
        </c:dLbls>
        <c:gapWidth val="65"/>
        <c:overlap val="100"/>
        <c:axId val="2119954376"/>
        <c:axId val="2119952104"/>
      </c:barChart>
      <c:catAx>
        <c:axId val="2119954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crossAx val="2119952104"/>
        <c:crosses val="autoZero"/>
        <c:auto val="1"/>
        <c:lblAlgn val="ctr"/>
        <c:lblOffset val="100"/>
        <c:noMultiLvlLbl val="0"/>
      </c:catAx>
      <c:valAx>
        <c:axId val="21199521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19954376"/>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rgbClr val="000000"/>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FA3441-1078-4D35-9931-2A34FF0D743B}" type="datetimeFigureOut">
              <a:rPr lang="en-US" smtClean="0"/>
              <a:t>12/7/16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839EF-2370-4495-9029-B694DE340C30}" type="slidenum">
              <a:rPr lang="en-US" smtClean="0"/>
              <a:t>‹#›</a:t>
            </a:fld>
            <a:endParaRPr lang="en-US"/>
          </a:p>
        </p:txBody>
      </p:sp>
    </p:spTree>
    <p:extLst>
      <p:ext uri="{BB962C8B-B14F-4D97-AF65-F5344CB8AC3E}">
        <p14:creationId xmlns:p14="http://schemas.microsoft.com/office/powerpoint/2010/main" val="4049665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9B85B5-45E1-4425-8934-7DC1FB1824F7}" type="datetimeFigureOut">
              <a:rPr lang="en-US" smtClean="0"/>
              <a:t>12/7/16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319D0-22EF-4F3D-A042-460281DAD419}" type="slidenum">
              <a:rPr lang="en-US" smtClean="0"/>
              <a:t>‹#›</a:t>
            </a:fld>
            <a:endParaRPr lang="en-US"/>
          </a:p>
        </p:txBody>
      </p:sp>
    </p:spTree>
    <p:extLst>
      <p:ext uri="{BB962C8B-B14F-4D97-AF65-F5344CB8AC3E}">
        <p14:creationId xmlns:p14="http://schemas.microsoft.com/office/powerpoint/2010/main" val="2573370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319D0-22EF-4F3D-A042-460281DAD419}" type="slidenum">
              <a:rPr lang="en-US" smtClean="0"/>
              <a:t>1</a:t>
            </a:fld>
            <a:endParaRPr lang="en-US"/>
          </a:p>
        </p:txBody>
      </p:sp>
    </p:spTree>
    <p:extLst>
      <p:ext uri="{BB962C8B-B14F-4D97-AF65-F5344CB8AC3E}">
        <p14:creationId xmlns:p14="http://schemas.microsoft.com/office/powerpoint/2010/main" val="2077229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ED Data, 2016 and Oct PEIMS Snapshot *Please note this is using the publicly available Department of Education data, which differs slightly from the individual student data advisors can see on their Counselor Suite portal. Percentages are calculated using the October 1 PEIMS senior snapshot.)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Don’t forget completion means a student is ready for a financial aid award letter. In other words the student has no missing items on their FAFSA and if they were selected for verification, they have completed that process. </a:t>
            </a:r>
          </a:p>
          <a:p>
            <a:endParaRPr lang="en-US" dirty="0"/>
          </a:p>
        </p:txBody>
      </p:sp>
      <p:sp>
        <p:nvSpPr>
          <p:cNvPr id="4" name="Slide Number Placeholder 3"/>
          <p:cNvSpPr>
            <a:spLocks noGrp="1"/>
          </p:cNvSpPr>
          <p:nvPr>
            <p:ph type="sldNum" sz="quarter" idx="10"/>
          </p:nvPr>
        </p:nvSpPr>
        <p:spPr/>
        <p:txBody>
          <a:bodyPr/>
          <a:lstStyle/>
          <a:p>
            <a:fld id="{28D319D0-22EF-4F3D-A042-460281DAD419}" type="slidenum">
              <a:rPr lang="en-US" smtClean="0"/>
              <a:t>2</a:t>
            </a:fld>
            <a:endParaRPr lang="en-US"/>
          </a:p>
        </p:txBody>
      </p:sp>
    </p:spTree>
    <p:extLst>
      <p:ext uri="{BB962C8B-B14F-4D97-AF65-F5344CB8AC3E}">
        <p14:creationId xmlns:p14="http://schemas.microsoft.com/office/powerpoint/2010/main" val="1072097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ED Data, 2016 and Oct PEIMS Snapshot *Please note this is using the publicly available Department of Education data, which differs slightly from the individual student data advisors can see on their Counselor Suite portal. Percentages are calculated using the October 1 PEIMS senior snapshot.)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Don’t forget completion means a student is ready for a financial aid award letter. In other words the student has no missing items on their FAFSA and if they were selected for verification, they have completed that process. </a:t>
            </a:r>
          </a:p>
          <a:p>
            <a:endParaRPr lang="en-US" dirty="0"/>
          </a:p>
        </p:txBody>
      </p:sp>
      <p:sp>
        <p:nvSpPr>
          <p:cNvPr id="4" name="Slide Number Placeholder 3"/>
          <p:cNvSpPr>
            <a:spLocks noGrp="1"/>
          </p:cNvSpPr>
          <p:nvPr>
            <p:ph type="sldNum" sz="quarter" idx="10"/>
          </p:nvPr>
        </p:nvSpPr>
        <p:spPr/>
        <p:txBody>
          <a:bodyPr/>
          <a:lstStyle/>
          <a:p>
            <a:fld id="{28D319D0-22EF-4F3D-A042-460281DAD419}" type="slidenum">
              <a:rPr lang="en-US" smtClean="0"/>
              <a:t>5</a:t>
            </a:fld>
            <a:endParaRPr lang="en-US"/>
          </a:p>
        </p:txBody>
      </p:sp>
    </p:spTree>
    <p:extLst>
      <p:ext uri="{BB962C8B-B14F-4D97-AF65-F5344CB8AC3E}">
        <p14:creationId xmlns:p14="http://schemas.microsoft.com/office/powerpoint/2010/main" val="107209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p>
            <a:r>
              <a:rPr lang="en-US" dirty="0" smtClean="0"/>
              <a:t>[INSERT TITLE HERE]</a:t>
            </a:r>
            <a:endParaRPr lang="en-US" dirty="0"/>
          </a:p>
        </p:txBody>
      </p:sp>
    </p:spTree>
    <p:extLst>
      <p:ext uri="{BB962C8B-B14F-4D97-AF65-F5344CB8AC3E}">
        <p14:creationId xmlns:p14="http://schemas.microsoft.com/office/powerpoint/2010/main" val="59621149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mmit! Blue Content  w/ runner w/o Text and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5" name="Text Placeholder 7"/>
          <p:cNvSpPr>
            <a:spLocks noGrp="1"/>
          </p:cNvSpPr>
          <p:nvPr>
            <p:ph type="body" sz="quarter" idx="11" hasCustomPrompt="1"/>
          </p:nvPr>
        </p:nvSpPr>
        <p:spPr>
          <a:xfrm>
            <a:off x="7086600" y="23813"/>
            <a:ext cx="2057400" cy="306387"/>
          </a:xfrm>
          <a:prstGeom prst="roundRect">
            <a:avLst/>
          </a:prstGeom>
          <a:solidFill>
            <a:schemeClr val="accent3"/>
          </a:solidFill>
        </p:spPr>
        <p:txBody>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Runner</a:t>
            </a:r>
            <a:endParaRPr lang="en-US" dirty="0"/>
          </a:p>
        </p:txBody>
      </p:sp>
      <p:sp>
        <p:nvSpPr>
          <p:cNvPr id="6" name="Text Placeholder 7"/>
          <p:cNvSpPr>
            <a:spLocks noGrp="1"/>
          </p:cNvSpPr>
          <p:nvPr>
            <p:ph type="body" sz="quarter" idx="12" hasCustomPrompt="1"/>
          </p:nvPr>
        </p:nvSpPr>
        <p:spPr>
          <a:xfrm>
            <a:off x="7132776" y="23813"/>
            <a:ext cx="2057400" cy="306387"/>
          </a:xfrm>
          <a:prstGeom prst="roundRect">
            <a:avLst/>
          </a:prstGeom>
          <a:solidFill>
            <a:schemeClr val="accent3"/>
          </a:solidFill>
        </p:spPr>
        <p:txBody>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Runner</a:t>
            </a:r>
            <a:endParaRPr lang="en-US" dirty="0"/>
          </a:p>
        </p:txBody>
      </p:sp>
    </p:spTree>
    <p:extLst>
      <p:ext uri="{BB962C8B-B14F-4D97-AF65-F5344CB8AC3E}">
        <p14:creationId xmlns:p14="http://schemas.microsoft.com/office/powerpoint/2010/main" val="2619683233"/>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mit! Blue Content w/ Text w/o Log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311944" y="1464227"/>
            <a:ext cx="8520112" cy="5002212"/>
          </a:xfrm>
          <a:prstGeom prst="rect">
            <a:avLst/>
          </a:prstGeom>
        </p:spPr>
        <p:txBody>
          <a:bodyPr lIns="0" tIns="0" rIns="0" bIns="0">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277832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mit! Blue Content w/o Text and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10836962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mit! Blue Content  w/ runner w/ Text w/o Log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311944" y="1464227"/>
            <a:ext cx="8520112" cy="5002212"/>
          </a:xfrm>
          <a:prstGeom prst="rect">
            <a:avLst/>
          </a:prstGeom>
        </p:spPr>
        <p:txBody>
          <a:bodyPr lIns="0" tIns="0" rIns="0" bIns="0">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p:txBody>
          <a:bodyPr/>
          <a:lstStyle/>
          <a:p>
            <a:endParaRPr lang="en-US"/>
          </a:p>
        </p:txBody>
      </p:sp>
      <p:sp>
        <p:nvSpPr>
          <p:cNvPr id="7" name="Text Placeholder 7"/>
          <p:cNvSpPr>
            <a:spLocks noGrp="1"/>
          </p:cNvSpPr>
          <p:nvPr>
            <p:ph type="body" sz="quarter" idx="12" hasCustomPrompt="1"/>
          </p:nvPr>
        </p:nvSpPr>
        <p:spPr>
          <a:xfrm>
            <a:off x="7086600" y="23813"/>
            <a:ext cx="2057400" cy="306387"/>
          </a:xfrm>
          <a:prstGeom prst="roundRect">
            <a:avLst/>
          </a:prstGeom>
          <a:solidFill>
            <a:schemeClr val="accent3"/>
          </a:solidFill>
        </p:spPr>
        <p:txBody>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Runner</a:t>
            </a:r>
            <a:endParaRPr lang="en-US" dirty="0"/>
          </a:p>
        </p:txBody>
      </p:sp>
    </p:spTree>
    <p:extLst>
      <p:ext uri="{BB962C8B-B14F-4D97-AF65-F5344CB8AC3E}">
        <p14:creationId xmlns:p14="http://schemas.microsoft.com/office/powerpoint/2010/main" val="1864397567"/>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mit! Blue Content  w/ runner w/o Text and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5" name="Text Placeholder 7"/>
          <p:cNvSpPr>
            <a:spLocks noGrp="1"/>
          </p:cNvSpPr>
          <p:nvPr>
            <p:ph type="body" sz="quarter" idx="11" hasCustomPrompt="1"/>
          </p:nvPr>
        </p:nvSpPr>
        <p:spPr>
          <a:xfrm>
            <a:off x="7086600" y="23813"/>
            <a:ext cx="2057400" cy="306387"/>
          </a:xfrm>
          <a:prstGeom prst="roundRect">
            <a:avLst/>
          </a:prstGeom>
          <a:solidFill>
            <a:schemeClr val="accent3"/>
          </a:solidFill>
        </p:spPr>
        <p:txBody>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Runner</a:t>
            </a:r>
            <a:endParaRPr lang="en-US" dirty="0"/>
          </a:p>
        </p:txBody>
      </p:sp>
      <p:sp>
        <p:nvSpPr>
          <p:cNvPr id="6" name="Text Placeholder 7"/>
          <p:cNvSpPr>
            <a:spLocks noGrp="1"/>
          </p:cNvSpPr>
          <p:nvPr>
            <p:ph type="body" sz="quarter" idx="12" hasCustomPrompt="1"/>
          </p:nvPr>
        </p:nvSpPr>
        <p:spPr>
          <a:xfrm>
            <a:off x="7132776" y="23813"/>
            <a:ext cx="2057400" cy="306387"/>
          </a:xfrm>
          <a:prstGeom prst="roundRect">
            <a:avLst/>
          </a:prstGeom>
          <a:solidFill>
            <a:schemeClr val="accent3"/>
          </a:solidFill>
        </p:spPr>
        <p:txBody>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Runner</a:t>
            </a:r>
            <a:endParaRPr lang="en-US" dirty="0"/>
          </a:p>
        </p:txBody>
      </p:sp>
    </p:spTree>
    <p:extLst>
      <p:ext uri="{BB962C8B-B14F-4D97-AF65-F5344CB8AC3E}">
        <p14:creationId xmlns:p14="http://schemas.microsoft.com/office/powerpoint/2010/main" val="120722360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mmit! Blue Content w/o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38447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mit! Blus Sectrion Brea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9798328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mmit! Blue Content w/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dirty="0"/>
          </a:p>
        </p:txBody>
      </p:sp>
      <p:sp>
        <p:nvSpPr>
          <p:cNvPr id="4" name="Content Placeholder 3"/>
          <p:cNvSpPr>
            <a:spLocks noGrp="1"/>
          </p:cNvSpPr>
          <p:nvPr>
            <p:ph sz="quarter" idx="10"/>
          </p:nvPr>
        </p:nvSpPr>
        <p:spPr>
          <a:xfrm>
            <a:off x="311944" y="1464227"/>
            <a:ext cx="8520112" cy="5002212"/>
          </a:xfrm>
          <a:prstGeom prst="rect">
            <a:avLst/>
          </a:prstGeom>
        </p:spPr>
        <p:txBody>
          <a:bodyPr>
            <a:normAutofit/>
          </a:bodyPr>
          <a:lstStyle>
            <a:lvl1pPr>
              <a:defRPr>
                <a:latin typeface="Verdana"/>
              </a:defRPr>
            </a:lvl1pPr>
            <a:lvl2pPr>
              <a:defRPr>
                <a:latin typeface="Verdana"/>
              </a:defRPr>
            </a:lvl2pPr>
            <a:lvl3pPr>
              <a:defRPr>
                <a:latin typeface="Verdana"/>
              </a:defRPr>
            </a:lvl3pPr>
            <a:lvl4pPr>
              <a:defRPr>
                <a:latin typeface="Verdana"/>
              </a:defRPr>
            </a:lvl4pPr>
            <a:lvl5pPr>
              <a:defRPr>
                <a:latin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14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mit! Blue Content w/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311944" y="1464227"/>
            <a:ext cx="8520112" cy="5002212"/>
          </a:xfrm>
          <a:prstGeom prst="rect">
            <a:avLst/>
          </a:prstGeom>
        </p:spPr>
        <p:txBody>
          <a:bodyPr lIns="0" tIns="0" rIns="0" bIns="0">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66378876"/>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mit! Blue Content w/o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86589172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mit! Blue Content w/ runner w/o Text">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7086600" y="23813"/>
            <a:ext cx="2057400" cy="306387"/>
          </a:xfrm>
          <a:prstGeom prst="roundRect">
            <a:avLst/>
          </a:prstGeom>
          <a:solidFill>
            <a:schemeClr val="accent3"/>
          </a:solidFill>
        </p:spPr>
        <p:txBody>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Runner</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503338442"/>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mit! Blue Content  w/ runner w/ Text">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7086600" y="23813"/>
            <a:ext cx="2057400" cy="306387"/>
          </a:xfrm>
          <a:prstGeom prst="roundRect">
            <a:avLst/>
          </a:prstGeom>
          <a:solidFill>
            <a:schemeClr val="accent3"/>
          </a:solidFill>
        </p:spPr>
        <p:txBody>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Runner</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0"/>
          </p:nvPr>
        </p:nvSpPr>
        <p:spPr/>
        <p:txBody>
          <a:bodyPr/>
          <a:lstStyle/>
          <a:p>
            <a:endParaRPr lang="en-US" dirty="0"/>
          </a:p>
        </p:txBody>
      </p:sp>
      <p:sp>
        <p:nvSpPr>
          <p:cNvPr id="9" name="Content Placeholder 3"/>
          <p:cNvSpPr>
            <a:spLocks noGrp="1"/>
          </p:cNvSpPr>
          <p:nvPr>
            <p:ph sz="quarter" idx="12"/>
          </p:nvPr>
        </p:nvSpPr>
        <p:spPr>
          <a:xfrm>
            <a:off x="311944" y="1464227"/>
            <a:ext cx="8520112" cy="5002212"/>
          </a:xfrm>
          <a:prstGeom prst="rect">
            <a:avLst/>
          </a:prstGeom>
        </p:spPr>
        <p:txBody>
          <a:bodyPr lIns="0" tIns="0" rIns="0" bIns="0">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6112320"/>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a:pPr>
            <a:r>
              <a:rPr sz="3000"/>
              <a:t>Title Text</a:t>
            </a:r>
          </a:p>
        </p:txBody>
      </p:sp>
    </p:spTree>
    <p:extLst>
      <p:ext uri="{BB962C8B-B14F-4D97-AF65-F5344CB8AC3E}">
        <p14:creationId xmlns:p14="http://schemas.microsoft.com/office/powerpoint/2010/main" val="2020549085"/>
      </p:ext>
    </p:extLst>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mmit! Blue Content w/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1731106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p>
            <a:r>
              <a:rPr lang="en-US" dirty="0" smtClean="0"/>
              <a:t>[INSERT TITLE HERE]</a:t>
            </a:r>
            <a:endParaRPr lang="en-US" dirty="0"/>
          </a:p>
        </p:txBody>
      </p:sp>
    </p:spTree>
    <p:extLst>
      <p:ext uri="{BB962C8B-B14F-4D97-AF65-F5344CB8AC3E}">
        <p14:creationId xmlns:p14="http://schemas.microsoft.com/office/powerpoint/2010/main" val="292339921"/>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theme" Target="../theme/theme2.xml"/><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theme" Target="../theme/theme3.xml"/><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4.xml"/><Relationship Id="rId3"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ommitcircle_navy.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28800" y="685800"/>
            <a:ext cx="5486400" cy="5486400"/>
          </a:xfrm>
          <a:prstGeom prst="rect">
            <a:avLst/>
          </a:prstGeom>
        </p:spPr>
      </p:pic>
      <p:sp>
        <p:nvSpPr>
          <p:cNvPr id="8" name="TextBox 7"/>
          <p:cNvSpPr txBox="1"/>
          <p:nvPr userDrawn="1"/>
        </p:nvSpPr>
        <p:spPr>
          <a:xfrm>
            <a:off x="1828800" y="6127083"/>
            <a:ext cx="5486400" cy="369332"/>
          </a:xfrm>
          <a:prstGeom prst="rect">
            <a:avLst/>
          </a:prstGeom>
          <a:noFill/>
        </p:spPr>
        <p:txBody>
          <a:bodyPr wrap="square" rtlCol="0">
            <a:spAutoFit/>
          </a:bodyPr>
          <a:lstStyle/>
          <a:p>
            <a:pPr algn="ctr"/>
            <a:r>
              <a:rPr lang="en-US" dirty="0" smtClean="0">
                <a:solidFill>
                  <a:schemeClr val="bg1"/>
                </a:solidFill>
                <a:latin typeface="Gotham-Book"/>
                <a:cs typeface="Gotham-Book"/>
              </a:rPr>
              <a:t>[INSERT TITLE HERE]</a:t>
            </a:r>
            <a:endParaRPr lang="en-US" dirty="0">
              <a:solidFill>
                <a:schemeClr val="bg1"/>
              </a:solidFill>
              <a:latin typeface="Gotham-Book"/>
              <a:cs typeface="Gotham-Book"/>
            </a:endParaRPr>
          </a:p>
        </p:txBody>
      </p:sp>
      <p:sp>
        <p:nvSpPr>
          <p:cNvPr id="13" name="Title Placeholder 12"/>
          <p:cNvSpPr>
            <a:spLocks noGrp="1"/>
          </p:cNvSpPr>
          <p:nvPr>
            <p:ph type="title"/>
          </p:nvPr>
        </p:nvSpPr>
        <p:spPr>
          <a:xfrm>
            <a:off x="2608385" y="4370791"/>
            <a:ext cx="3927232" cy="307777"/>
          </a:xfrm>
          <a:prstGeom prst="rect">
            <a:avLst/>
          </a:prstGeom>
        </p:spPr>
        <p:txBody>
          <a:bodyPr vert="horz" lIns="0" tIns="0" rIns="0" bIns="0" rtlCol="0" anchor="ctr">
            <a:spAutoFit/>
          </a:bodyPr>
          <a:lstStyle/>
          <a:p>
            <a:r>
              <a:rPr lang="en-US" dirty="0" smtClean="0"/>
              <a:t>[INSERT TITLE HERE]</a:t>
            </a:r>
            <a:endParaRPr lang="en-US" dirty="0"/>
          </a:p>
        </p:txBody>
      </p:sp>
    </p:spTree>
    <p:extLst>
      <p:ext uri="{BB962C8B-B14F-4D97-AF65-F5344CB8AC3E}">
        <p14:creationId xmlns:p14="http://schemas.microsoft.com/office/powerpoint/2010/main" val="294937640"/>
      </p:ext>
    </p:extLst>
  </p:cSld>
  <p:clrMap bg1="lt1" tx1="dk1" bg2="lt2" tx2="dk2" accent1="accent1" accent2="accent2" accent3="accent3" accent4="accent4" accent5="accent5" accent6="accent6" hlink="hlink" folHlink="folHlink"/>
  <p:sldLayoutIdLst>
    <p:sldLayoutId id="2147483649" r:id="rId1"/>
    <p:sldLayoutId id="2147483691" r:id="rId2"/>
  </p:sldLayoutIdLst>
  <p:hf sldNum="0" hdr="0" dt="0"/>
  <p:txStyles>
    <p:titleStyle>
      <a:lvl1pPr algn="ctr" defTabSz="457200" rtl="0" eaLnBrk="1" latinLnBrk="0" hangingPunct="1">
        <a:spcBef>
          <a:spcPct val="0"/>
        </a:spcBef>
        <a:buNone/>
        <a:defRPr sz="20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394677"/>
            <a:ext cx="9144000" cy="914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050" dirty="0" smtClean="0"/>
          </a:p>
        </p:txBody>
      </p:sp>
      <p:sp>
        <p:nvSpPr>
          <p:cNvPr id="3" name="Title Placeholder 2"/>
          <p:cNvSpPr>
            <a:spLocks noGrp="1"/>
          </p:cNvSpPr>
          <p:nvPr>
            <p:ph type="title"/>
          </p:nvPr>
        </p:nvSpPr>
        <p:spPr>
          <a:xfrm>
            <a:off x="0" y="394677"/>
            <a:ext cx="9144000" cy="914400"/>
          </a:xfrm>
          <a:prstGeom prst="rect">
            <a:avLst/>
          </a:prstGeom>
          <a:noFill/>
        </p:spPr>
        <p:txBody>
          <a:bodyPr vert="horz" lIns="45720" tIns="91440" rIns="45720" bIns="91440" rtlCol="0" anchor="ctr">
            <a:noAutofit/>
          </a:bodyPr>
          <a:lstStyle/>
          <a:p>
            <a:r>
              <a:rPr lang="en-US" dirty="0" smtClean="0"/>
              <a:t>[INSERT TITLE HERE]</a:t>
            </a:r>
            <a:endParaRPr lang="en-US" dirty="0"/>
          </a:p>
        </p:txBody>
      </p:sp>
      <p:pic>
        <p:nvPicPr>
          <p:cNvPr id="6" name="Picture 5" descr="logo_Commit_Small-01.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4800" y="6467231"/>
            <a:ext cx="914400" cy="182880"/>
          </a:xfrm>
          <a:prstGeom prst="rect">
            <a:avLst/>
          </a:prstGeom>
        </p:spPr>
      </p:pic>
      <p:sp>
        <p:nvSpPr>
          <p:cNvPr id="2" name="Footer Placeholder 1"/>
          <p:cNvSpPr>
            <a:spLocks noGrp="1"/>
          </p:cNvSpPr>
          <p:nvPr>
            <p:ph type="ftr" sz="quarter" idx="3"/>
          </p:nvPr>
        </p:nvSpPr>
        <p:spPr>
          <a:xfrm>
            <a:off x="1219200" y="6467548"/>
            <a:ext cx="7630828" cy="365125"/>
          </a:xfrm>
          <a:prstGeom prst="rect">
            <a:avLst/>
          </a:prstGeom>
        </p:spPr>
        <p:txBody>
          <a:bodyPr vert="horz" lIns="45720" tIns="0" rIns="0" bIns="0" rtlCol="0" anchor="ctr">
            <a:normAutofit/>
          </a:bodyPr>
          <a:lstStyle>
            <a:lvl1pPr algn="l">
              <a:defRPr sz="800">
                <a:solidFill>
                  <a:schemeClr val="tx1">
                    <a:tint val="75000"/>
                  </a:schemeClr>
                </a:solidFill>
              </a:defRPr>
            </a:lvl1pPr>
          </a:lstStyle>
          <a:p>
            <a:endParaRPr lang="en-US" dirty="0"/>
          </a:p>
        </p:txBody>
      </p:sp>
      <p:sp>
        <p:nvSpPr>
          <p:cNvPr id="8" name="Slide Number Placeholder 6"/>
          <p:cNvSpPr txBox="1">
            <a:spLocks/>
          </p:cNvSpPr>
          <p:nvPr userDrawn="1"/>
        </p:nvSpPr>
        <p:spPr>
          <a:xfrm>
            <a:off x="8700782" y="6469811"/>
            <a:ext cx="443218"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6C09CD7-5F40-4338-BEB1-0B05CA328AD9}" type="slidenum">
              <a:rPr lang="en-US" sz="900" kern="1200" smtClean="0">
                <a:solidFill>
                  <a:schemeClr val="tx1"/>
                </a:solidFill>
                <a:latin typeface="+mn-lt"/>
                <a:ea typeface="+mn-ea"/>
                <a:cs typeface="+mn-cs"/>
              </a:rPr>
              <a:pPr/>
              <a:t>‹#›</a:t>
            </a:fld>
            <a:endParaRPr lang="en-US" sz="900" kern="1200" dirty="0">
              <a:solidFill>
                <a:schemeClr val="tx1"/>
              </a:solidFill>
              <a:latin typeface="+mn-lt"/>
              <a:ea typeface="+mn-ea"/>
              <a:cs typeface="+mn-cs"/>
            </a:endParaRPr>
          </a:p>
        </p:txBody>
      </p:sp>
    </p:spTree>
    <p:extLst>
      <p:ext uri="{BB962C8B-B14F-4D97-AF65-F5344CB8AC3E}">
        <p14:creationId xmlns:p14="http://schemas.microsoft.com/office/powerpoint/2010/main" val="3134100869"/>
      </p:ext>
    </p:extLst>
  </p:cSld>
  <p:clrMap bg1="lt1" tx1="dk1" bg2="lt2" tx2="dk2" accent1="accent1" accent2="accent2" accent3="accent3" accent4="accent4" accent5="accent5" accent6="accent6" hlink="hlink" folHlink="folHlink"/>
  <p:sldLayoutIdLst>
    <p:sldLayoutId id="2147483664" r:id="rId1"/>
    <p:sldLayoutId id="2147483668" r:id="rId2"/>
    <p:sldLayoutId id="2147483678" r:id="rId3"/>
    <p:sldLayoutId id="2147483679" r:id="rId4"/>
    <p:sldLayoutId id="2147483687" r:id="rId5"/>
    <p:sldLayoutId id="2147483689" r:id="rId6"/>
    <p:sldLayoutId id="2147483690" r:id="rId7"/>
    <p:sldLayoutId id="2147483693" r:id="rId8"/>
  </p:sldLayoutIdLst>
  <p:timing>
    <p:tnLst>
      <p:par>
        <p:cTn xmlns:p14="http://schemas.microsoft.com/office/powerpoint/2010/main" id="1" dur="indefinite" restart="never" nodeType="tmRoot"/>
      </p:par>
    </p:tnLst>
  </p:timing>
  <p:hf sldNum="0" hdr="0" dt="0"/>
  <p:txStyles>
    <p:titleStyle>
      <a:lvl1pPr algn="ctr" defTabSz="4572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394677"/>
            <a:ext cx="9144000" cy="914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050" dirty="0" smtClean="0"/>
          </a:p>
        </p:txBody>
      </p:sp>
      <p:sp>
        <p:nvSpPr>
          <p:cNvPr id="3" name="Title Placeholder 2"/>
          <p:cNvSpPr>
            <a:spLocks noGrp="1"/>
          </p:cNvSpPr>
          <p:nvPr>
            <p:ph type="title"/>
          </p:nvPr>
        </p:nvSpPr>
        <p:spPr>
          <a:xfrm>
            <a:off x="0" y="394677"/>
            <a:ext cx="9144000" cy="914400"/>
          </a:xfrm>
          <a:prstGeom prst="rect">
            <a:avLst/>
          </a:prstGeom>
          <a:noFill/>
        </p:spPr>
        <p:txBody>
          <a:bodyPr vert="horz" lIns="45720" tIns="91440" rIns="45720" bIns="91440" rtlCol="0" anchor="ctr">
            <a:noAutofit/>
          </a:bodyPr>
          <a:lstStyle/>
          <a:p>
            <a:pPr lvl="0"/>
            <a:r>
              <a:rPr lang="en-US" dirty="0" smtClean="0"/>
              <a:t>[INSERT TITLE HERE]</a:t>
            </a:r>
            <a:endParaRPr lang="en-US" dirty="0"/>
          </a:p>
        </p:txBody>
      </p:sp>
      <p:sp>
        <p:nvSpPr>
          <p:cNvPr id="2" name="Footer Placeholder 1"/>
          <p:cNvSpPr>
            <a:spLocks noGrp="1"/>
          </p:cNvSpPr>
          <p:nvPr>
            <p:ph type="ftr" sz="quarter" idx="3"/>
          </p:nvPr>
        </p:nvSpPr>
        <p:spPr>
          <a:xfrm>
            <a:off x="810126" y="6467230"/>
            <a:ext cx="7924800" cy="365126"/>
          </a:xfrm>
          <a:prstGeom prst="rect">
            <a:avLst/>
          </a:prstGeom>
        </p:spPr>
        <p:txBody>
          <a:bodyPr vert="horz" lIns="45720" tIns="0" rIns="0" bIns="0" rtlCol="0" anchor="ctr">
            <a:normAutofit/>
          </a:bodyPr>
          <a:lstStyle>
            <a:lvl1pPr>
              <a:defRPr lang="en-US" sz="800">
                <a:solidFill>
                  <a:schemeClr val="tx1">
                    <a:tint val="75000"/>
                  </a:schemeClr>
                </a:solidFill>
              </a:defRPr>
            </a:lvl1pPr>
          </a:lstStyle>
          <a:p>
            <a:endParaRPr lang="en-US"/>
          </a:p>
        </p:txBody>
      </p:sp>
      <p:sp>
        <p:nvSpPr>
          <p:cNvPr id="8" name="Slide Number Placeholder 6"/>
          <p:cNvSpPr txBox="1">
            <a:spLocks/>
          </p:cNvSpPr>
          <p:nvPr userDrawn="1"/>
        </p:nvSpPr>
        <p:spPr>
          <a:xfrm>
            <a:off x="8700782" y="6469811"/>
            <a:ext cx="443218"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6C09CD7-5F40-4338-BEB1-0B05CA328AD9}" type="slidenum">
              <a:rPr lang="en-US" sz="900" kern="1200" smtClean="0">
                <a:solidFill>
                  <a:schemeClr val="tx1"/>
                </a:solidFill>
                <a:latin typeface="+mn-lt"/>
                <a:ea typeface="+mn-ea"/>
                <a:cs typeface="+mn-cs"/>
              </a:rPr>
              <a:pPr/>
              <a:t>‹#›</a:t>
            </a:fld>
            <a:endParaRPr lang="en-US" sz="900" kern="1200" dirty="0">
              <a:solidFill>
                <a:schemeClr val="tx1"/>
              </a:solidFill>
              <a:latin typeface="+mn-lt"/>
              <a:ea typeface="+mn-ea"/>
              <a:cs typeface="+mn-cs"/>
            </a:endParaRPr>
          </a:p>
        </p:txBody>
      </p:sp>
    </p:spTree>
    <p:extLst>
      <p:ext uri="{BB962C8B-B14F-4D97-AF65-F5344CB8AC3E}">
        <p14:creationId xmlns:p14="http://schemas.microsoft.com/office/powerpoint/2010/main" val="28298823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80" r:id="rId3"/>
    <p:sldLayoutId id="2147483681" r:id="rId4"/>
    <p:sldLayoutId id="2147483683" r:id="rId5"/>
  </p:sldLayoutIdLst>
  <p:timing>
    <p:tnLst>
      <p:par>
        <p:cTn xmlns:p14="http://schemas.microsoft.com/office/powerpoint/2010/main" id="1" dur="indefinite" restart="never" nodeType="tmRoot"/>
      </p:par>
    </p:tnLst>
  </p:timing>
  <p:hf sldNum="0" hdr="0" dt="0"/>
  <p:txStyles>
    <p:titleStyle>
      <a:lvl1pPr algn="ctr" defTabSz="457200" rtl="0" eaLnBrk="1" latinLnBrk="0" hangingPunct="1">
        <a:spcBef>
          <a:spcPct val="0"/>
        </a:spcBef>
        <a:buNone/>
        <a:defRPr lang="en-US" sz="2800" kern="1200" dirty="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logo_Commit_Small-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800" y="6467231"/>
            <a:ext cx="914400" cy="182880"/>
          </a:xfrm>
          <a:prstGeom prst="rect">
            <a:avLst/>
          </a:prstGeom>
        </p:spPr>
      </p:pic>
      <p:sp>
        <p:nvSpPr>
          <p:cNvPr id="3" name="Title Placeholder 2"/>
          <p:cNvSpPr>
            <a:spLocks noGrp="1"/>
          </p:cNvSpPr>
          <p:nvPr>
            <p:ph type="title"/>
          </p:nvPr>
        </p:nvSpPr>
        <p:spPr>
          <a:xfrm>
            <a:off x="0" y="2971800"/>
            <a:ext cx="9144000" cy="914400"/>
          </a:xfrm>
          <a:prstGeom prst="rect">
            <a:avLst/>
          </a:prstGeom>
          <a:solidFill>
            <a:schemeClr val="tx1"/>
          </a:solidFill>
        </p:spPr>
        <p:txBody>
          <a:bodyPr vert="horz" lIns="45720" tIns="91440" rIns="45720" bIns="91440" rtlCol="0" anchor="ctr">
            <a:noAutofit/>
          </a:bodyPr>
          <a:lstStyle/>
          <a:p>
            <a:pPr lvl="0"/>
            <a:r>
              <a:rPr lang="en-US" dirty="0" smtClean="0"/>
              <a:t>[INSERT TITLE HERE]</a:t>
            </a:r>
            <a:endParaRPr lang="en-US" dirty="0"/>
          </a:p>
        </p:txBody>
      </p:sp>
    </p:spTree>
    <p:extLst>
      <p:ext uri="{BB962C8B-B14F-4D97-AF65-F5344CB8AC3E}">
        <p14:creationId xmlns:p14="http://schemas.microsoft.com/office/powerpoint/2010/main" val="4290465519"/>
      </p:ext>
    </p:extLst>
  </p:cSld>
  <p:clrMap bg1="lt1" tx1="dk1" bg2="lt2" tx2="dk2" accent1="accent1" accent2="accent2" accent3="accent3" accent4="accent4" accent5="accent5" accent6="accent6" hlink="hlink" folHlink="folHlink"/>
  <p:sldLayoutIdLst>
    <p:sldLayoutId id="2147483667" r:id="rId1"/>
  </p:sldLayoutIdLst>
  <p:timing>
    <p:tnLst>
      <p:par>
        <p:cTn xmlns:p14="http://schemas.microsoft.com/office/powerpoint/2010/main" id="1" dur="indefinite" restart="never" nodeType="tmRoot"/>
      </p:par>
    </p:tnLst>
  </p:timing>
  <p:hf sldNum="0" hdr="0" dt="0"/>
  <p:txStyles>
    <p:titleStyle>
      <a:lvl1pPr algn="ctr" defTabSz="457200" rtl="0" eaLnBrk="1" latinLnBrk="0" hangingPunct="1">
        <a:spcBef>
          <a:spcPct val="0"/>
        </a:spcBef>
        <a:buNone/>
        <a:defRPr lang="en-US" sz="2800" kern="1200" dirty="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8385" y="4424997"/>
            <a:ext cx="3927232" cy="615553"/>
          </a:xfrm>
        </p:spPr>
        <p:txBody>
          <a:bodyPr/>
          <a:lstStyle/>
          <a:p>
            <a:r>
              <a:rPr lang="en-US" dirty="0" smtClean="0"/>
              <a:t>FAFSA Completions</a:t>
            </a:r>
            <a:br>
              <a:rPr lang="en-US" dirty="0" smtClean="0"/>
            </a:br>
            <a:r>
              <a:rPr lang="en-US" i="1" dirty="0"/>
              <a:t>as of </a:t>
            </a:r>
            <a:r>
              <a:rPr lang="en-US" i="1" dirty="0" smtClean="0"/>
              <a:t>11/18/16</a:t>
            </a:r>
            <a:endParaRPr lang="en-US" dirty="0"/>
          </a:p>
        </p:txBody>
      </p:sp>
      <p:sp>
        <p:nvSpPr>
          <p:cNvPr id="3" name="TextBox 2"/>
          <p:cNvSpPr txBox="1"/>
          <p:nvPr/>
        </p:nvSpPr>
        <p:spPr>
          <a:xfrm>
            <a:off x="132184" y="6171913"/>
            <a:ext cx="8947850" cy="646331"/>
          </a:xfrm>
          <a:prstGeom prst="rect">
            <a:avLst/>
          </a:prstGeom>
          <a:noFill/>
        </p:spPr>
        <p:txBody>
          <a:bodyPr wrap="square" rtlCol="0">
            <a:spAutoFit/>
          </a:bodyPr>
          <a:lstStyle/>
          <a:p>
            <a:pPr algn="just"/>
            <a:r>
              <a:rPr lang="en-US" sz="1200" dirty="0" smtClean="0"/>
              <a:t>Please </a:t>
            </a:r>
            <a:r>
              <a:rPr lang="en-US" sz="1200" dirty="0"/>
              <a:t>note </a:t>
            </a:r>
            <a:r>
              <a:rPr lang="en-US" sz="1200" dirty="0" smtClean="0"/>
              <a:t>report uses </a:t>
            </a:r>
            <a:r>
              <a:rPr lang="en-US" sz="1200" dirty="0"/>
              <a:t>the publicly available Department of Education data, which differs slightly from the individual student data advisors </a:t>
            </a:r>
            <a:r>
              <a:rPr lang="en-US" sz="1200" dirty="0" smtClean="0"/>
              <a:t>see </a:t>
            </a:r>
            <a:r>
              <a:rPr lang="en-US" sz="1200" dirty="0"/>
              <a:t>on their </a:t>
            </a:r>
            <a:r>
              <a:rPr lang="en-US" sz="1200" dirty="0" smtClean="0"/>
              <a:t>Counselor </a:t>
            </a:r>
            <a:r>
              <a:rPr lang="en-US" sz="1200" dirty="0"/>
              <a:t>Suite portal. </a:t>
            </a:r>
            <a:r>
              <a:rPr lang="en-US" sz="1200" dirty="0" smtClean="0"/>
              <a:t>Unless provided by district, </a:t>
            </a:r>
            <a:r>
              <a:rPr lang="en-US" sz="1200" dirty="0"/>
              <a:t>p</a:t>
            </a:r>
            <a:r>
              <a:rPr lang="en-US" sz="1200" dirty="0" smtClean="0"/>
              <a:t>ercentages </a:t>
            </a:r>
            <a:r>
              <a:rPr lang="en-US" sz="1200" dirty="0"/>
              <a:t>are calculated using </a:t>
            </a:r>
            <a:r>
              <a:rPr lang="en-US" sz="1200" dirty="0" smtClean="0"/>
              <a:t>2017 senior class </a:t>
            </a:r>
            <a:r>
              <a:rPr lang="en-US" sz="1200" dirty="0" smtClean="0">
                <a:cs typeface="Gotham-Book"/>
              </a:rPr>
              <a:t>estimates. </a:t>
            </a:r>
          </a:p>
        </p:txBody>
      </p:sp>
    </p:spTree>
    <p:extLst>
      <p:ext uri="{BB962C8B-B14F-4D97-AF65-F5344CB8AC3E}">
        <p14:creationId xmlns:p14="http://schemas.microsoft.com/office/powerpoint/2010/main" val="20619515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Dallas County has 1,844 more completions in </a:t>
            </a:r>
            <a:r>
              <a:rPr lang="en-US" dirty="0" err="1" smtClean="0"/>
              <a:t>wk</a:t>
            </a:r>
            <a:r>
              <a:rPr lang="en-US" dirty="0" smtClean="0"/>
              <a:t> nine in the 2017/18 FAFSA </a:t>
            </a:r>
            <a:r>
              <a:rPr lang="en-US" dirty="0"/>
              <a:t>c</a:t>
            </a:r>
            <a:r>
              <a:rPr lang="en-US" dirty="0" smtClean="0"/>
              <a:t>ycle than </a:t>
            </a:r>
            <a:r>
              <a:rPr lang="en-US" dirty="0" err="1" smtClean="0"/>
              <a:t>wk</a:t>
            </a:r>
            <a:r>
              <a:rPr lang="en-US" dirty="0" smtClean="0"/>
              <a:t> nine in 2016/17</a:t>
            </a:r>
            <a:endParaRPr lang="en-US" dirty="0"/>
          </a:p>
        </p:txBody>
      </p:sp>
      <p:sp>
        <p:nvSpPr>
          <p:cNvPr id="4" name="Footer Placeholder 3"/>
          <p:cNvSpPr>
            <a:spLocks noGrp="1"/>
          </p:cNvSpPr>
          <p:nvPr>
            <p:ph type="ftr" sz="quarter" idx="10"/>
          </p:nvPr>
        </p:nvSpPr>
        <p:spPr/>
        <p:txBody>
          <a:bodyPr>
            <a:normAutofit/>
          </a:bodyPr>
          <a:lstStyle/>
          <a:p>
            <a:r>
              <a:rPr lang="en-US" sz="900" dirty="0" smtClean="0">
                <a:solidFill>
                  <a:schemeClr val="bg1">
                    <a:lumMod val="50000"/>
                  </a:schemeClr>
                </a:solidFill>
              </a:rPr>
              <a:t>Source: Department of Education, FAFSA 2017/18 Cycle and Estimated 2017 Seniors using Oct 1 PEIMS senior snapshot, unless provided by district </a:t>
            </a:r>
            <a:r>
              <a:rPr lang="en-US" sz="900" dirty="0">
                <a:solidFill>
                  <a:schemeClr val="bg1">
                    <a:lumMod val="50000"/>
                  </a:schemeClr>
                </a:solidFill>
              </a:rPr>
              <a:t>(Cedar Hill, </a:t>
            </a:r>
            <a:r>
              <a:rPr lang="en-US" sz="900" dirty="0" smtClean="0">
                <a:solidFill>
                  <a:schemeClr val="bg1">
                    <a:lumMod val="50000"/>
                  </a:schemeClr>
                </a:solidFill>
              </a:rPr>
              <a:t>Dallas, Garland</a:t>
            </a:r>
            <a:r>
              <a:rPr lang="en-US" sz="900" dirty="0">
                <a:solidFill>
                  <a:schemeClr val="bg1">
                    <a:lumMod val="50000"/>
                  </a:schemeClr>
                </a:solidFill>
              </a:rPr>
              <a:t>, Grand Prairie</a:t>
            </a:r>
            <a:r>
              <a:rPr lang="en-US" sz="900" dirty="0" smtClean="0">
                <a:solidFill>
                  <a:schemeClr val="bg1">
                    <a:lumMod val="50000"/>
                  </a:schemeClr>
                </a:solidFill>
              </a:rPr>
              <a:t>, Harmony, Irving, Uplift and Richardson) </a:t>
            </a:r>
            <a:endParaRPr lang="en-US" sz="900" dirty="0">
              <a:solidFill>
                <a:schemeClr val="bg1">
                  <a:lumMod val="50000"/>
                </a:schemeClr>
              </a:solidFill>
            </a:endParaRPr>
          </a:p>
        </p:txBody>
      </p:sp>
      <p:sp>
        <p:nvSpPr>
          <p:cNvPr id="14" name="Text Placeholder 13"/>
          <p:cNvSpPr>
            <a:spLocks noGrp="1"/>
          </p:cNvSpPr>
          <p:nvPr>
            <p:ph type="body" sz="quarter" idx="11"/>
          </p:nvPr>
        </p:nvSpPr>
        <p:spPr/>
        <p:txBody>
          <a:bodyPr/>
          <a:lstStyle/>
          <a:p>
            <a:endParaRPr lang="en-US"/>
          </a:p>
        </p:txBody>
      </p:sp>
      <p:sp>
        <p:nvSpPr>
          <p:cNvPr id="16" name="Text Placeholder 15"/>
          <p:cNvSpPr>
            <a:spLocks noGrp="1"/>
          </p:cNvSpPr>
          <p:nvPr>
            <p:ph type="body" sz="quarter" idx="12"/>
          </p:nvPr>
        </p:nvSpPr>
        <p:spPr/>
        <p:txBody>
          <a:bodyPr/>
          <a:lstStyle/>
          <a:p>
            <a:r>
              <a:rPr lang="en-US" dirty="0" smtClean="0"/>
              <a:t>WEEK 9 | 11.25.16</a:t>
            </a:r>
            <a:endParaRPr lang="en-US" dirty="0"/>
          </a:p>
        </p:txBody>
      </p:sp>
      <p:graphicFrame>
        <p:nvGraphicFramePr>
          <p:cNvPr id="5" name="Chart 4"/>
          <p:cNvGraphicFramePr/>
          <p:nvPr>
            <p:extLst>
              <p:ext uri="{D42A27DB-BD31-4B8C-83A1-F6EECF244321}">
                <p14:modId xmlns:p14="http://schemas.microsoft.com/office/powerpoint/2010/main" val="2237983270"/>
              </p:ext>
            </p:extLst>
          </p:nvPr>
        </p:nvGraphicFramePr>
        <p:xfrm>
          <a:off x="357162" y="1997830"/>
          <a:ext cx="5472138" cy="433924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6172201" y="1997830"/>
            <a:ext cx="2514598" cy="0"/>
          </a:xfrm>
          <a:prstGeom prst="line">
            <a:avLst/>
          </a:prstGeom>
          <a:ln w="12700">
            <a:solidFill>
              <a:schemeClr val="bg1">
                <a:lumMod val="50000"/>
              </a:schemeClr>
            </a:solidFill>
            <a:tailEnd type="none"/>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6172200" y="1516708"/>
            <a:ext cx="2514598" cy="4616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b" anchorCtr="0" forceAA="0" compatLnSpc="1">
            <a:prstTxWarp prst="textNoShape">
              <a:avLst/>
            </a:prstTxWarp>
            <a:spAutoFit/>
          </a:bodyPr>
          <a:lstStyle/>
          <a:p>
            <a:r>
              <a:rPr lang="en-US" sz="1200" b="1" dirty="0" smtClean="0">
                <a:solidFill>
                  <a:schemeClr val="tx2"/>
                </a:solidFill>
              </a:rPr>
              <a:t>Actual FAFSA completion versus target</a:t>
            </a:r>
          </a:p>
        </p:txBody>
      </p:sp>
      <p:cxnSp>
        <p:nvCxnSpPr>
          <p:cNvPr id="8" name="Straight Connector 7"/>
          <p:cNvCxnSpPr/>
          <p:nvPr/>
        </p:nvCxnSpPr>
        <p:spPr>
          <a:xfrm>
            <a:off x="457200" y="1997830"/>
            <a:ext cx="5372100" cy="0"/>
          </a:xfrm>
          <a:prstGeom prst="line">
            <a:avLst/>
          </a:prstGeom>
          <a:ln w="12700">
            <a:solidFill>
              <a:schemeClr val="bg1">
                <a:lumMod val="50000"/>
              </a:schemeClr>
            </a:solidFill>
            <a:tailEnd type="none"/>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57200" y="1455154"/>
            <a:ext cx="5372100" cy="5232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r>
              <a:rPr lang="en-US" sz="1200" b="1" dirty="0" smtClean="0">
                <a:solidFill>
                  <a:schemeClr val="tx2"/>
                </a:solidFill>
              </a:rPr>
              <a:t>Weekly FAFSA submissions over time</a:t>
            </a:r>
            <a:endParaRPr lang="en-US" sz="1200" b="1" dirty="0">
              <a:solidFill>
                <a:schemeClr val="tx2"/>
              </a:solidFill>
            </a:endParaRPr>
          </a:p>
        </p:txBody>
      </p:sp>
      <p:sp>
        <p:nvSpPr>
          <p:cNvPr id="10" name="Rectangle 9"/>
          <p:cNvSpPr/>
          <p:nvPr/>
        </p:nvSpPr>
        <p:spPr>
          <a:xfrm>
            <a:off x="457200" y="2004298"/>
            <a:ext cx="5372100" cy="227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000" dirty="0" smtClean="0">
                <a:solidFill>
                  <a:srgbClr val="000000"/>
                </a:solidFill>
              </a:rPr>
              <a:t>Dallas County completed FAFASA submissions to date</a:t>
            </a:r>
            <a:endParaRPr lang="en-US" sz="1000" dirty="0">
              <a:solidFill>
                <a:srgbClr val="000000"/>
              </a:solidFill>
            </a:endParaRPr>
          </a:p>
        </p:txBody>
      </p:sp>
      <p:sp>
        <p:nvSpPr>
          <p:cNvPr id="11" name="Rectangle 10"/>
          <p:cNvSpPr/>
          <p:nvPr/>
        </p:nvSpPr>
        <p:spPr>
          <a:xfrm>
            <a:off x="6172198" y="2004299"/>
            <a:ext cx="2514600" cy="12400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000" dirty="0" smtClean="0">
                <a:solidFill>
                  <a:srgbClr val="000000"/>
                </a:solidFill>
              </a:rPr>
              <a:t>FAFSA Completions </a:t>
            </a:r>
            <a:r>
              <a:rPr lang="mr-IN" sz="1000" dirty="0" smtClean="0">
                <a:solidFill>
                  <a:srgbClr val="000000"/>
                </a:solidFill>
              </a:rPr>
              <a:t>–</a:t>
            </a:r>
            <a:r>
              <a:rPr lang="en-US" sz="1000" dirty="0" smtClean="0">
                <a:solidFill>
                  <a:srgbClr val="000000"/>
                </a:solidFill>
              </a:rPr>
              <a:t> Week 9</a:t>
            </a:r>
            <a:endParaRPr lang="en-US" sz="1000" dirty="0">
              <a:solidFill>
                <a:srgbClr val="000000"/>
              </a:solidFill>
            </a:endParaRPr>
          </a:p>
        </p:txBody>
      </p:sp>
      <p:graphicFrame>
        <p:nvGraphicFramePr>
          <p:cNvPr id="15" name="Chart 14"/>
          <p:cNvGraphicFramePr/>
          <p:nvPr>
            <p:extLst>
              <p:ext uri="{D42A27DB-BD31-4B8C-83A1-F6EECF244321}">
                <p14:modId xmlns:p14="http://schemas.microsoft.com/office/powerpoint/2010/main" val="4211231963"/>
              </p:ext>
            </p:extLst>
          </p:nvPr>
        </p:nvGraphicFramePr>
        <p:xfrm>
          <a:off x="6108036" y="2502873"/>
          <a:ext cx="2923360" cy="3982076"/>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ular Callout 18"/>
          <p:cNvSpPr/>
          <p:nvPr/>
        </p:nvSpPr>
        <p:spPr>
          <a:xfrm>
            <a:off x="6685936" y="2267016"/>
            <a:ext cx="2458063" cy="400110"/>
          </a:xfrm>
          <a:prstGeom prst="wedgeRectCallout">
            <a:avLst>
              <a:gd name="adj1" fmla="val 21540"/>
              <a:gd name="adj2" fmla="val 83766"/>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algn="ctr"/>
            <a:r>
              <a:rPr lang="en-US" sz="1000" dirty="0" smtClean="0">
                <a:solidFill>
                  <a:srgbClr val="000000"/>
                </a:solidFill>
              </a:rPr>
              <a:t> 6,251 submissions to meet 2017/18 target of </a:t>
            </a:r>
            <a:r>
              <a:rPr lang="en-US" sz="1000" b="1" dirty="0" smtClean="0">
                <a:solidFill>
                  <a:srgbClr val="000000"/>
                </a:solidFill>
              </a:rPr>
              <a:t>13,251 (48%)</a:t>
            </a:r>
          </a:p>
        </p:txBody>
      </p:sp>
    </p:spTree>
    <p:extLst>
      <p:ext uri="{BB962C8B-B14F-4D97-AF65-F5344CB8AC3E}">
        <p14:creationId xmlns:p14="http://schemas.microsoft.com/office/powerpoint/2010/main" val="17320290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12 of 15 </a:t>
            </a:r>
            <a:r>
              <a:rPr lang="en-US" sz="2400" dirty="0"/>
              <a:t>districts have more completions in week </a:t>
            </a:r>
            <a:r>
              <a:rPr lang="en-US" sz="2400" dirty="0" smtClean="0"/>
              <a:t>nine of </a:t>
            </a:r>
            <a:r>
              <a:rPr lang="en-US" sz="2400" dirty="0"/>
              <a:t>this year’s cycle than they did in week </a:t>
            </a:r>
            <a:r>
              <a:rPr lang="en-US" sz="2400" dirty="0" smtClean="0"/>
              <a:t>nine last </a:t>
            </a:r>
            <a:r>
              <a:rPr lang="en-US" sz="2400" dirty="0"/>
              <a:t>year</a:t>
            </a:r>
          </a:p>
        </p:txBody>
      </p:sp>
      <p:sp>
        <p:nvSpPr>
          <p:cNvPr id="2" name="Text Placeholder 1"/>
          <p:cNvSpPr>
            <a:spLocks noGrp="1"/>
          </p:cNvSpPr>
          <p:nvPr>
            <p:ph type="body" sz="quarter" idx="11"/>
          </p:nvPr>
        </p:nvSpPr>
        <p:spPr/>
        <p:txBody>
          <a:bodyPr/>
          <a:lstStyle/>
          <a:p>
            <a:endParaRPr lang="en-US"/>
          </a:p>
        </p:txBody>
      </p:sp>
      <p:sp>
        <p:nvSpPr>
          <p:cNvPr id="7" name="Text Placeholder 6"/>
          <p:cNvSpPr>
            <a:spLocks noGrp="1"/>
          </p:cNvSpPr>
          <p:nvPr>
            <p:ph type="body" sz="quarter" idx="12"/>
          </p:nvPr>
        </p:nvSpPr>
        <p:spPr/>
        <p:txBody>
          <a:bodyPr/>
          <a:lstStyle/>
          <a:p>
            <a:r>
              <a:rPr lang="en-US" dirty="0"/>
              <a:t>WEEK 9 | 11.25.16</a:t>
            </a:r>
          </a:p>
        </p:txBody>
      </p:sp>
      <p:cxnSp>
        <p:nvCxnSpPr>
          <p:cNvPr id="4" name="Straight Connector 3"/>
          <p:cNvCxnSpPr/>
          <p:nvPr/>
        </p:nvCxnSpPr>
        <p:spPr>
          <a:xfrm>
            <a:off x="457200" y="1997830"/>
            <a:ext cx="8229600" cy="0"/>
          </a:xfrm>
          <a:prstGeom prst="line">
            <a:avLst/>
          </a:prstGeom>
          <a:ln w="12700">
            <a:solidFill>
              <a:schemeClr val="bg1">
                <a:lumMod val="50000"/>
              </a:schemeClr>
            </a:solidFill>
            <a:tailEnd type="none"/>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57200" y="1455154"/>
            <a:ext cx="8229600" cy="5232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r>
              <a:rPr lang="en-US" sz="1200" b="1" dirty="0">
                <a:solidFill>
                  <a:schemeClr val="tx2"/>
                </a:solidFill>
              </a:rPr>
              <a:t>Percent of Seniors Completing FAFSA by </a:t>
            </a:r>
            <a:r>
              <a:rPr lang="en-US" sz="1200" b="1" dirty="0" smtClean="0">
                <a:solidFill>
                  <a:schemeClr val="tx2"/>
                </a:solidFill>
              </a:rPr>
              <a:t>District  </a:t>
            </a:r>
            <a:endParaRPr lang="en-US" sz="1200" b="1" dirty="0">
              <a:solidFill>
                <a:schemeClr val="tx2"/>
              </a:solidFill>
            </a:endParaRPr>
          </a:p>
        </p:txBody>
      </p:sp>
      <p:sp>
        <p:nvSpPr>
          <p:cNvPr id="6" name="Rectangle 5"/>
          <p:cNvSpPr/>
          <p:nvPr/>
        </p:nvSpPr>
        <p:spPr>
          <a:xfrm>
            <a:off x="457200" y="2004298"/>
            <a:ext cx="8229600" cy="227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000" dirty="0" smtClean="0">
                <a:solidFill>
                  <a:srgbClr val="000000"/>
                </a:solidFill>
              </a:rPr>
              <a:t>Year To Date </a:t>
            </a:r>
            <a:r>
              <a:rPr lang="en-US" sz="1000" dirty="0">
                <a:solidFill>
                  <a:srgbClr val="000000"/>
                </a:solidFill>
              </a:rPr>
              <a:t>as of </a:t>
            </a:r>
            <a:r>
              <a:rPr lang="en-US" sz="1000" dirty="0" smtClean="0">
                <a:solidFill>
                  <a:srgbClr val="000000"/>
                </a:solidFill>
              </a:rPr>
              <a:t>Week Nine (November 25, 2016)</a:t>
            </a:r>
            <a:endParaRPr lang="en-US" sz="1000" dirty="0">
              <a:solidFill>
                <a:srgbClr val="000000"/>
              </a:solidFill>
            </a:endParaRPr>
          </a:p>
        </p:txBody>
      </p:sp>
      <p:graphicFrame>
        <p:nvGraphicFramePr>
          <p:cNvPr id="8" name="Chart 7"/>
          <p:cNvGraphicFramePr/>
          <p:nvPr>
            <p:extLst>
              <p:ext uri="{D42A27DB-BD31-4B8C-83A1-F6EECF244321}">
                <p14:modId xmlns:p14="http://schemas.microsoft.com/office/powerpoint/2010/main" val="343555616"/>
              </p:ext>
            </p:extLst>
          </p:nvPr>
        </p:nvGraphicFramePr>
        <p:xfrm>
          <a:off x="905435" y="2655262"/>
          <a:ext cx="7940392" cy="3001095"/>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457200" y="2317475"/>
            <a:ext cx="914400" cy="3377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000" dirty="0" smtClean="0">
                <a:solidFill>
                  <a:srgbClr val="000000"/>
                </a:solidFill>
              </a:rPr>
              <a:t># completing FAFSA, </a:t>
            </a:r>
          </a:p>
          <a:p>
            <a:r>
              <a:rPr lang="en-US" sz="1000" dirty="0" err="1" smtClean="0">
                <a:solidFill>
                  <a:srgbClr val="000000"/>
                </a:solidFill>
              </a:rPr>
              <a:t>Wk</a:t>
            </a:r>
            <a:r>
              <a:rPr lang="en-US" sz="1000" dirty="0" smtClean="0">
                <a:solidFill>
                  <a:srgbClr val="000000"/>
                </a:solidFill>
              </a:rPr>
              <a:t> 9 2017/18</a:t>
            </a:r>
          </a:p>
        </p:txBody>
      </p:sp>
      <p:sp>
        <p:nvSpPr>
          <p:cNvPr id="10" name="Rectangle 9"/>
          <p:cNvSpPr/>
          <p:nvPr/>
        </p:nvSpPr>
        <p:spPr>
          <a:xfrm>
            <a:off x="457199" y="5586552"/>
            <a:ext cx="1192491" cy="3377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000" dirty="0" smtClean="0">
                <a:solidFill>
                  <a:srgbClr val="000000"/>
                </a:solidFill>
              </a:rPr>
              <a:t>% completing FAFSA, </a:t>
            </a:r>
          </a:p>
          <a:p>
            <a:r>
              <a:rPr lang="en-US" sz="1000" dirty="0" err="1" smtClean="0">
                <a:solidFill>
                  <a:srgbClr val="000000"/>
                </a:solidFill>
              </a:rPr>
              <a:t>Wk</a:t>
            </a:r>
            <a:r>
              <a:rPr lang="en-US" sz="1000" dirty="0" smtClean="0">
                <a:solidFill>
                  <a:srgbClr val="000000"/>
                </a:solidFill>
              </a:rPr>
              <a:t> 9 2016/17</a:t>
            </a:r>
          </a:p>
        </p:txBody>
      </p:sp>
      <p:sp>
        <p:nvSpPr>
          <p:cNvPr id="11" name="Rectangle 10"/>
          <p:cNvSpPr/>
          <p:nvPr/>
        </p:nvSpPr>
        <p:spPr>
          <a:xfrm>
            <a:off x="457199" y="5990331"/>
            <a:ext cx="1192491" cy="3377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000" smtClean="0">
                <a:solidFill>
                  <a:srgbClr val="000000"/>
                </a:solidFill>
              </a:rPr>
              <a:t>Y/Y delta, %</a:t>
            </a:r>
            <a:endParaRPr lang="en-US" sz="1000" dirty="0" smtClean="0">
              <a:solidFill>
                <a:srgbClr val="000000"/>
              </a:solidFill>
            </a:endParaRPr>
          </a:p>
        </p:txBody>
      </p:sp>
      <p:sp>
        <p:nvSpPr>
          <p:cNvPr id="12" name="Rounded Rectangle 11"/>
          <p:cNvSpPr/>
          <p:nvPr/>
        </p:nvSpPr>
        <p:spPr>
          <a:xfrm>
            <a:off x="1519067" y="2382473"/>
            <a:ext cx="381746" cy="207791"/>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305</a:t>
            </a:r>
          </a:p>
        </p:txBody>
      </p:sp>
      <p:sp>
        <p:nvSpPr>
          <p:cNvPr id="13" name="Rounded Rectangle 12"/>
          <p:cNvSpPr/>
          <p:nvPr/>
        </p:nvSpPr>
        <p:spPr>
          <a:xfrm>
            <a:off x="1968794" y="2382473"/>
            <a:ext cx="381746" cy="207791"/>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241</a:t>
            </a:r>
          </a:p>
        </p:txBody>
      </p:sp>
      <p:sp>
        <p:nvSpPr>
          <p:cNvPr id="14" name="Rounded Rectangle 13"/>
          <p:cNvSpPr/>
          <p:nvPr/>
        </p:nvSpPr>
        <p:spPr>
          <a:xfrm>
            <a:off x="2418521" y="2382473"/>
            <a:ext cx="381746" cy="207791"/>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613</a:t>
            </a:r>
          </a:p>
        </p:txBody>
      </p:sp>
      <p:sp>
        <p:nvSpPr>
          <p:cNvPr id="15" name="Rounded Rectangle 14"/>
          <p:cNvSpPr/>
          <p:nvPr/>
        </p:nvSpPr>
        <p:spPr>
          <a:xfrm>
            <a:off x="2868248" y="2382473"/>
            <a:ext cx="381746" cy="207791"/>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255</a:t>
            </a:r>
          </a:p>
        </p:txBody>
      </p:sp>
      <p:sp>
        <p:nvSpPr>
          <p:cNvPr id="16" name="Rounded Rectangle 15"/>
          <p:cNvSpPr/>
          <p:nvPr/>
        </p:nvSpPr>
        <p:spPr>
          <a:xfrm>
            <a:off x="3317975" y="2382473"/>
            <a:ext cx="381746" cy="207791"/>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153</a:t>
            </a:r>
          </a:p>
        </p:txBody>
      </p:sp>
      <p:sp>
        <p:nvSpPr>
          <p:cNvPr id="17" name="Rounded Rectangle 16"/>
          <p:cNvSpPr/>
          <p:nvPr/>
        </p:nvSpPr>
        <p:spPr>
          <a:xfrm>
            <a:off x="3767702" y="2382473"/>
            <a:ext cx="381746" cy="207791"/>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110</a:t>
            </a:r>
          </a:p>
        </p:txBody>
      </p:sp>
      <p:sp>
        <p:nvSpPr>
          <p:cNvPr id="18" name="Rounded Rectangle 17"/>
          <p:cNvSpPr/>
          <p:nvPr/>
        </p:nvSpPr>
        <p:spPr>
          <a:xfrm>
            <a:off x="4217429" y="2382473"/>
            <a:ext cx="381746" cy="207791"/>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27</a:t>
            </a:r>
          </a:p>
        </p:txBody>
      </p:sp>
      <p:sp>
        <p:nvSpPr>
          <p:cNvPr id="19" name="Rounded Rectangle 18"/>
          <p:cNvSpPr/>
          <p:nvPr/>
        </p:nvSpPr>
        <p:spPr>
          <a:xfrm>
            <a:off x="4667156" y="2382473"/>
            <a:ext cx="381746" cy="207791"/>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364</a:t>
            </a:r>
          </a:p>
        </p:txBody>
      </p:sp>
      <p:sp>
        <p:nvSpPr>
          <p:cNvPr id="20" name="Rounded Rectangle 19"/>
          <p:cNvSpPr/>
          <p:nvPr/>
        </p:nvSpPr>
        <p:spPr>
          <a:xfrm>
            <a:off x="5116883" y="2382473"/>
            <a:ext cx="381746" cy="207791"/>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219</a:t>
            </a:r>
          </a:p>
        </p:txBody>
      </p:sp>
      <p:sp>
        <p:nvSpPr>
          <p:cNvPr id="21" name="Rounded Rectangle 20"/>
          <p:cNvSpPr/>
          <p:nvPr/>
        </p:nvSpPr>
        <p:spPr>
          <a:xfrm>
            <a:off x="5566610" y="2382473"/>
            <a:ext cx="381746" cy="207791"/>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405</a:t>
            </a:r>
          </a:p>
        </p:txBody>
      </p:sp>
      <p:sp>
        <p:nvSpPr>
          <p:cNvPr id="22" name="Rounded Rectangle 21"/>
          <p:cNvSpPr/>
          <p:nvPr/>
        </p:nvSpPr>
        <p:spPr>
          <a:xfrm>
            <a:off x="6016337" y="2382473"/>
            <a:ext cx="381746" cy="207791"/>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1944</a:t>
            </a:r>
          </a:p>
        </p:txBody>
      </p:sp>
      <p:sp>
        <p:nvSpPr>
          <p:cNvPr id="23" name="Rounded Rectangle 22"/>
          <p:cNvSpPr/>
          <p:nvPr/>
        </p:nvSpPr>
        <p:spPr>
          <a:xfrm>
            <a:off x="6466064" y="2382473"/>
            <a:ext cx="381746" cy="207791"/>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921</a:t>
            </a:r>
          </a:p>
        </p:txBody>
      </p:sp>
      <p:sp>
        <p:nvSpPr>
          <p:cNvPr id="24" name="Rounded Rectangle 23"/>
          <p:cNvSpPr/>
          <p:nvPr/>
        </p:nvSpPr>
        <p:spPr>
          <a:xfrm>
            <a:off x="6915791" y="2382473"/>
            <a:ext cx="381746" cy="207791"/>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497</a:t>
            </a:r>
          </a:p>
        </p:txBody>
      </p:sp>
      <p:sp>
        <p:nvSpPr>
          <p:cNvPr id="25" name="Rounded Rectangle 24"/>
          <p:cNvSpPr/>
          <p:nvPr/>
        </p:nvSpPr>
        <p:spPr>
          <a:xfrm>
            <a:off x="7365518" y="2382473"/>
            <a:ext cx="381746" cy="207791"/>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350</a:t>
            </a:r>
          </a:p>
        </p:txBody>
      </p:sp>
      <p:sp>
        <p:nvSpPr>
          <p:cNvPr id="26" name="Rounded Rectangle 25"/>
          <p:cNvSpPr/>
          <p:nvPr/>
        </p:nvSpPr>
        <p:spPr>
          <a:xfrm>
            <a:off x="7815245" y="2382473"/>
            <a:ext cx="381746" cy="207791"/>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518</a:t>
            </a:r>
          </a:p>
        </p:txBody>
      </p:sp>
      <p:sp>
        <p:nvSpPr>
          <p:cNvPr id="27" name="Rounded Rectangle 26"/>
          <p:cNvSpPr/>
          <p:nvPr/>
        </p:nvSpPr>
        <p:spPr>
          <a:xfrm>
            <a:off x="8264970" y="2382473"/>
            <a:ext cx="381746" cy="207791"/>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78</a:t>
            </a:r>
          </a:p>
        </p:txBody>
      </p:sp>
      <p:sp>
        <p:nvSpPr>
          <p:cNvPr id="28" name="Rounded Rectangle 27"/>
          <p:cNvSpPr/>
          <p:nvPr/>
        </p:nvSpPr>
        <p:spPr>
          <a:xfrm>
            <a:off x="1519067" y="5651550"/>
            <a:ext cx="381746" cy="207791"/>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41%</a:t>
            </a:r>
          </a:p>
        </p:txBody>
      </p:sp>
      <p:sp>
        <p:nvSpPr>
          <p:cNvPr id="29" name="Rounded Rectangle 28"/>
          <p:cNvSpPr/>
          <p:nvPr/>
        </p:nvSpPr>
        <p:spPr>
          <a:xfrm>
            <a:off x="1968794" y="5651550"/>
            <a:ext cx="381746" cy="207791"/>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17%</a:t>
            </a:r>
          </a:p>
        </p:txBody>
      </p:sp>
      <p:sp>
        <p:nvSpPr>
          <p:cNvPr id="30" name="Rounded Rectangle 29"/>
          <p:cNvSpPr/>
          <p:nvPr/>
        </p:nvSpPr>
        <p:spPr>
          <a:xfrm>
            <a:off x="2418521" y="5651550"/>
            <a:ext cx="381746" cy="207791"/>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14%</a:t>
            </a:r>
          </a:p>
        </p:txBody>
      </p:sp>
      <p:sp>
        <p:nvSpPr>
          <p:cNvPr id="31" name="Rounded Rectangle 30"/>
          <p:cNvSpPr/>
          <p:nvPr/>
        </p:nvSpPr>
        <p:spPr>
          <a:xfrm>
            <a:off x="2868248" y="5651550"/>
            <a:ext cx="381746" cy="207791"/>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30%</a:t>
            </a:r>
          </a:p>
        </p:txBody>
      </p:sp>
      <p:sp>
        <p:nvSpPr>
          <p:cNvPr id="44" name="Rounded Rectangle 43"/>
          <p:cNvSpPr/>
          <p:nvPr/>
        </p:nvSpPr>
        <p:spPr>
          <a:xfrm>
            <a:off x="3317975" y="5651550"/>
            <a:ext cx="381746" cy="207791"/>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27%</a:t>
            </a:r>
          </a:p>
        </p:txBody>
      </p:sp>
      <p:sp>
        <p:nvSpPr>
          <p:cNvPr id="45" name="Rounded Rectangle 44"/>
          <p:cNvSpPr/>
          <p:nvPr/>
        </p:nvSpPr>
        <p:spPr>
          <a:xfrm>
            <a:off x="3767702" y="5651550"/>
            <a:ext cx="381746" cy="207791"/>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19%</a:t>
            </a:r>
          </a:p>
        </p:txBody>
      </p:sp>
      <p:sp>
        <p:nvSpPr>
          <p:cNvPr id="46" name="Rounded Rectangle 45"/>
          <p:cNvSpPr/>
          <p:nvPr/>
        </p:nvSpPr>
        <p:spPr>
          <a:xfrm>
            <a:off x="4217429" y="5651550"/>
            <a:ext cx="381746" cy="207791"/>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33%</a:t>
            </a:r>
          </a:p>
        </p:txBody>
      </p:sp>
      <p:sp>
        <p:nvSpPr>
          <p:cNvPr id="47" name="Rounded Rectangle 46"/>
          <p:cNvSpPr/>
          <p:nvPr/>
        </p:nvSpPr>
        <p:spPr>
          <a:xfrm>
            <a:off x="4667156" y="5651550"/>
            <a:ext cx="381746" cy="207791"/>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13%</a:t>
            </a:r>
          </a:p>
        </p:txBody>
      </p:sp>
      <p:sp>
        <p:nvSpPr>
          <p:cNvPr id="48" name="Rounded Rectangle 47"/>
          <p:cNvSpPr/>
          <p:nvPr/>
        </p:nvSpPr>
        <p:spPr>
          <a:xfrm>
            <a:off x="5116883" y="5645891"/>
            <a:ext cx="381746" cy="21910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15%</a:t>
            </a:r>
          </a:p>
        </p:txBody>
      </p:sp>
      <p:sp>
        <p:nvSpPr>
          <p:cNvPr id="49" name="Rounded Rectangle 48"/>
          <p:cNvSpPr/>
          <p:nvPr/>
        </p:nvSpPr>
        <p:spPr>
          <a:xfrm>
            <a:off x="5566610" y="5645891"/>
            <a:ext cx="381746" cy="21910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19%</a:t>
            </a:r>
          </a:p>
        </p:txBody>
      </p:sp>
      <p:sp>
        <p:nvSpPr>
          <p:cNvPr id="50" name="Rounded Rectangle 49"/>
          <p:cNvSpPr/>
          <p:nvPr/>
        </p:nvSpPr>
        <p:spPr>
          <a:xfrm>
            <a:off x="6016337" y="5645891"/>
            <a:ext cx="381746" cy="21910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20%</a:t>
            </a:r>
          </a:p>
        </p:txBody>
      </p:sp>
      <p:sp>
        <p:nvSpPr>
          <p:cNvPr id="51" name="Rounded Rectangle 50"/>
          <p:cNvSpPr/>
          <p:nvPr/>
        </p:nvSpPr>
        <p:spPr>
          <a:xfrm>
            <a:off x="6915791" y="5645891"/>
            <a:ext cx="381746" cy="21910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20%</a:t>
            </a:r>
          </a:p>
        </p:txBody>
      </p:sp>
      <p:sp>
        <p:nvSpPr>
          <p:cNvPr id="52" name="Rounded Rectangle 51"/>
          <p:cNvSpPr/>
          <p:nvPr/>
        </p:nvSpPr>
        <p:spPr>
          <a:xfrm>
            <a:off x="6466064" y="5645891"/>
            <a:ext cx="381746" cy="21910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16%</a:t>
            </a:r>
          </a:p>
        </p:txBody>
      </p:sp>
      <p:sp>
        <p:nvSpPr>
          <p:cNvPr id="53" name="Rounded Rectangle 52"/>
          <p:cNvSpPr/>
          <p:nvPr/>
        </p:nvSpPr>
        <p:spPr>
          <a:xfrm>
            <a:off x="7365518" y="5645891"/>
            <a:ext cx="381746" cy="21910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16%</a:t>
            </a:r>
          </a:p>
        </p:txBody>
      </p:sp>
      <p:sp>
        <p:nvSpPr>
          <p:cNvPr id="54" name="Rounded Rectangle 53"/>
          <p:cNvSpPr/>
          <p:nvPr/>
        </p:nvSpPr>
        <p:spPr>
          <a:xfrm>
            <a:off x="7815245" y="5645891"/>
            <a:ext cx="381746" cy="21910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18%</a:t>
            </a:r>
          </a:p>
        </p:txBody>
      </p:sp>
      <p:sp>
        <p:nvSpPr>
          <p:cNvPr id="55" name="Rounded Rectangle 54"/>
          <p:cNvSpPr/>
          <p:nvPr/>
        </p:nvSpPr>
        <p:spPr>
          <a:xfrm>
            <a:off x="8264970" y="5645891"/>
            <a:ext cx="381746" cy="21910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17%</a:t>
            </a:r>
          </a:p>
        </p:txBody>
      </p:sp>
      <p:sp>
        <p:nvSpPr>
          <p:cNvPr id="56" name="Rounded Rectangle 55"/>
          <p:cNvSpPr/>
          <p:nvPr/>
        </p:nvSpPr>
        <p:spPr>
          <a:xfrm>
            <a:off x="1519067" y="6055329"/>
            <a:ext cx="381746" cy="207791"/>
          </a:xfrm>
          <a:prstGeom prst="roundRect">
            <a:avLst/>
          </a:prstGeom>
          <a:solidFill>
            <a:schemeClr val="accent3">
              <a:lumMod val="60000"/>
              <a:lumOff val="40000"/>
            </a:schemeClr>
          </a:solid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23%</a:t>
            </a:r>
          </a:p>
        </p:txBody>
      </p:sp>
      <p:sp>
        <p:nvSpPr>
          <p:cNvPr id="57" name="Rounded Rectangle 56"/>
          <p:cNvSpPr/>
          <p:nvPr/>
        </p:nvSpPr>
        <p:spPr>
          <a:xfrm>
            <a:off x="1968794" y="6055329"/>
            <a:ext cx="381746" cy="207791"/>
          </a:xfrm>
          <a:prstGeom prst="roundRect">
            <a:avLst/>
          </a:prstGeom>
          <a:solidFill>
            <a:schemeClr val="accent3">
              <a:lumMod val="60000"/>
              <a:lumOff val="40000"/>
            </a:schemeClr>
          </a:solid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22%</a:t>
            </a:r>
          </a:p>
        </p:txBody>
      </p:sp>
      <p:sp>
        <p:nvSpPr>
          <p:cNvPr id="58" name="Rounded Rectangle 57"/>
          <p:cNvSpPr/>
          <p:nvPr/>
        </p:nvSpPr>
        <p:spPr>
          <a:xfrm>
            <a:off x="2418521" y="6055329"/>
            <a:ext cx="381746" cy="207791"/>
          </a:xfrm>
          <a:prstGeom prst="roundRect">
            <a:avLst/>
          </a:prstGeom>
          <a:solidFill>
            <a:schemeClr val="accent3">
              <a:lumMod val="60000"/>
              <a:lumOff val="40000"/>
            </a:schemeClr>
          </a:solid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16%</a:t>
            </a:r>
          </a:p>
        </p:txBody>
      </p:sp>
      <p:sp>
        <p:nvSpPr>
          <p:cNvPr id="59" name="Rounded Rectangle 58"/>
          <p:cNvSpPr/>
          <p:nvPr/>
        </p:nvSpPr>
        <p:spPr>
          <a:xfrm>
            <a:off x="2868248" y="6055329"/>
            <a:ext cx="381746" cy="207791"/>
          </a:xfrm>
          <a:prstGeom prst="roundRect">
            <a:avLst/>
          </a:prstGeom>
          <a:solidFill>
            <a:schemeClr val="accent2">
              <a:lumMod val="40000"/>
              <a:lumOff val="60000"/>
            </a:schemeClr>
          </a:solid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-1%</a:t>
            </a:r>
          </a:p>
        </p:txBody>
      </p:sp>
      <p:sp>
        <p:nvSpPr>
          <p:cNvPr id="60" name="Rounded Rectangle 59"/>
          <p:cNvSpPr/>
          <p:nvPr/>
        </p:nvSpPr>
        <p:spPr>
          <a:xfrm>
            <a:off x="3317975" y="6055329"/>
            <a:ext cx="381746" cy="207791"/>
          </a:xfrm>
          <a:prstGeom prst="roundRect">
            <a:avLst/>
          </a:prstGeom>
          <a:solidFill>
            <a:schemeClr val="accent3">
              <a:lumMod val="60000"/>
              <a:lumOff val="40000"/>
            </a:schemeClr>
          </a:solid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a:solidFill>
                  <a:sysClr val="windowText" lastClr="000000"/>
                </a:solidFill>
              </a:rPr>
              <a:t>1</a:t>
            </a:r>
            <a:r>
              <a:rPr lang="en-US" sz="1050" dirty="0" smtClean="0">
                <a:solidFill>
                  <a:sysClr val="windowText" lastClr="000000"/>
                </a:solidFill>
              </a:rPr>
              <a:t>%</a:t>
            </a:r>
          </a:p>
        </p:txBody>
      </p:sp>
      <p:sp>
        <p:nvSpPr>
          <p:cNvPr id="61" name="Rounded Rectangle 60"/>
          <p:cNvSpPr/>
          <p:nvPr/>
        </p:nvSpPr>
        <p:spPr>
          <a:xfrm>
            <a:off x="3767702" y="6055329"/>
            <a:ext cx="381746" cy="207791"/>
          </a:xfrm>
          <a:prstGeom prst="roundRect">
            <a:avLst/>
          </a:prstGeom>
          <a:solidFill>
            <a:schemeClr val="accent3">
              <a:lumMod val="60000"/>
              <a:lumOff val="40000"/>
            </a:schemeClr>
          </a:solid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a:solidFill>
                  <a:sysClr val="windowText" lastClr="000000"/>
                </a:solidFill>
              </a:rPr>
              <a:t>8</a:t>
            </a:r>
            <a:r>
              <a:rPr lang="en-US" sz="1050" dirty="0" smtClean="0">
                <a:solidFill>
                  <a:sysClr val="windowText" lastClr="000000"/>
                </a:solidFill>
              </a:rPr>
              <a:t>%</a:t>
            </a:r>
          </a:p>
        </p:txBody>
      </p:sp>
      <p:sp>
        <p:nvSpPr>
          <p:cNvPr id="62" name="Rounded Rectangle 61"/>
          <p:cNvSpPr/>
          <p:nvPr/>
        </p:nvSpPr>
        <p:spPr>
          <a:xfrm>
            <a:off x="4217429" y="6055329"/>
            <a:ext cx="381746" cy="207791"/>
          </a:xfrm>
          <a:prstGeom prst="roundRect">
            <a:avLst/>
          </a:prstGeom>
          <a:solidFill>
            <a:schemeClr val="accent2">
              <a:lumMod val="40000"/>
              <a:lumOff val="60000"/>
            </a:schemeClr>
          </a:solid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-7%</a:t>
            </a:r>
          </a:p>
        </p:txBody>
      </p:sp>
      <p:sp>
        <p:nvSpPr>
          <p:cNvPr id="63" name="Rounded Rectangle 62"/>
          <p:cNvSpPr/>
          <p:nvPr/>
        </p:nvSpPr>
        <p:spPr>
          <a:xfrm>
            <a:off x="4667156" y="6055329"/>
            <a:ext cx="381746" cy="207791"/>
          </a:xfrm>
          <a:prstGeom prst="roundRect">
            <a:avLst/>
          </a:prstGeom>
          <a:solidFill>
            <a:schemeClr val="accent3">
              <a:lumMod val="60000"/>
              <a:lumOff val="40000"/>
            </a:schemeClr>
          </a:solidFill>
          <a:ln>
            <a:solidFill>
              <a:schemeClr val="accent2">
                <a:lumMod val="40000"/>
                <a:lumOff val="60000"/>
              </a:schemeClr>
            </a:solid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12%</a:t>
            </a:r>
          </a:p>
        </p:txBody>
      </p:sp>
      <p:sp>
        <p:nvSpPr>
          <p:cNvPr id="64" name="Rounded Rectangle 63"/>
          <p:cNvSpPr/>
          <p:nvPr/>
        </p:nvSpPr>
        <p:spPr>
          <a:xfrm>
            <a:off x="5116883" y="6049670"/>
            <a:ext cx="381746" cy="219108"/>
          </a:xfrm>
          <a:prstGeom prst="roundRect">
            <a:avLst/>
          </a:prstGeom>
          <a:solidFill>
            <a:srgbClr val="92C83E">
              <a:alpha val="40000"/>
            </a:srgbClr>
          </a:solid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10%</a:t>
            </a:r>
          </a:p>
        </p:txBody>
      </p:sp>
      <p:sp>
        <p:nvSpPr>
          <p:cNvPr id="65" name="Rounded Rectangle 64"/>
          <p:cNvSpPr/>
          <p:nvPr/>
        </p:nvSpPr>
        <p:spPr>
          <a:xfrm>
            <a:off x="5566610" y="6049670"/>
            <a:ext cx="381746" cy="219108"/>
          </a:xfrm>
          <a:prstGeom prst="roundRect">
            <a:avLst/>
          </a:prstGeom>
          <a:solidFill>
            <a:schemeClr val="accent3">
              <a:lumMod val="60000"/>
              <a:lumOff val="40000"/>
            </a:schemeClr>
          </a:solidFill>
          <a:ln>
            <a:solidFill>
              <a:schemeClr val="accent3">
                <a:lumMod val="40000"/>
                <a:lumOff val="60000"/>
              </a:schemeClr>
            </a:solid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a:solidFill>
                  <a:sysClr val="windowText" lastClr="000000"/>
                </a:solidFill>
              </a:rPr>
              <a:t>6</a:t>
            </a:r>
            <a:r>
              <a:rPr lang="en-US" sz="1050" dirty="0" smtClean="0">
                <a:solidFill>
                  <a:sysClr val="windowText" lastClr="000000"/>
                </a:solidFill>
              </a:rPr>
              <a:t>%</a:t>
            </a:r>
          </a:p>
        </p:txBody>
      </p:sp>
      <p:sp>
        <p:nvSpPr>
          <p:cNvPr id="66" name="Rounded Rectangle 65"/>
          <p:cNvSpPr/>
          <p:nvPr/>
        </p:nvSpPr>
        <p:spPr>
          <a:xfrm>
            <a:off x="6016337" y="6049670"/>
            <a:ext cx="381746" cy="219108"/>
          </a:xfrm>
          <a:prstGeom prst="roundRect">
            <a:avLst/>
          </a:prstGeom>
          <a:solidFill>
            <a:schemeClr val="accent3">
              <a:lumMod val="60000"/>
              <a:lumOff val="40000"/>
            </a:schemeClr>
          </a:solid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a:solidFill>
                  <a:sysClr val="windowText" lastClr="000000"/>
                </a:solidFill>
              </a:rPr>
              <a:t>4</a:t>
            </a:r>
            <a:r>
              <a:rPr lang="en-US" sz="1050" dirty="0" smtClean="0">
                <a:solidFill>
                  <a:sysClr val="windowText" lastClr="000000"/>
                </a:solidFill>
              </a:rPr>
              <a:t>%</a:t>
            </a:r>
          </a:p>
        </p:txBody>
      </p:sp>
      <p:sp>
        <p:nvSpPr>
          <p:cNvPr id="67" name="Rounded Rectangle 66"/>
          <p:cNvSpPr/>
          <p:nvPr/>
        </p:nvSpPr>
        <p:spPr>
          <a:xfrm>
            <a:off x="6915791" y="6049670"/>
            <a:ext cx="381746" cy="219108"/>
          </a:xfrm>
          <a:prstGeom prst="roundRect">
            <a:avLst/>
          </a:prstGeom>
          <a:solidFill>
            <a:schemeClr val="accent3">
              <a:lumMod val="60000"/>
              <a:lumOff val="40000"/>
            </a:schemeClr>
          </a:solid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a:solidFill>
                  <a:sysClr val="windowText" lastClr="000000"/>
                </a:solidFill>
              </a:rPr>
              <a:t>3</a:t>
            </a:r>
            <a:r>
              <a:rPr lang="en-US" sz="1050" dirty="0" smtClean="0">
                <a:solidFill>
                  <a:sysClr val="windowText" lastClr="000000"/>
                </a:solidFill>
              </a:rPr>
              <a:t>%</a:t>
            </a:r>
          </a:p>
        </p:txBody>
      </p:sp>
      <p:sp>
        <p:nvSpPr>
          <p:cNvPr id="68" name="Rounded Rectangle 67"/>
          <p:cNvSpPr/>
          <p:nvPr/>
        </p:nvSpPr>
        <p:spPr>
          <a:xfrm>
            <a:off x="6466064" y="6049670"/>
            <a:ext cx="381746" cy="219108"/>
          </a:xfrm>
          <a:prstGeom prst="roundRect">
            <a:avLst/>
          </a:prstGeom>
          <a:solidFill>
            <a:schemeClr val="accent3">
              <a:lumMod val="60000"/>
              <a:lumOff val="40000"/>
            </a:schemeClr>
          </a:solid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a:solidFill>
                  <a:sysClr val="windowText" lastClr="000000"/>
                </a:solidFill>
              </a:rPr>
              <a:t>7</a:t>
            </a:r>
            <a:r>
              <a:rPr lang="en-US" sz="1050" dirty="0" smtClean="0">
                <a:solidFill>
                  <a:sysClr val="windowText" lastClr="000000"/>
                </a:solidFill>
              </a:rPr>
              <a:t>%</a:t>
            </a:r>
          </a:p>
        </p:txBody>
      </p:sp>
      <p:sp>
        <p:nvSpPr>
          <p:cNvPr id="69" name="Rounded Rectangle 68"/>
          <p:cNvSpPr/>
          <p:nvPr/>
        </p:nvSpPr>
        <p:spPr>
          <a:xfrm>
            <a:off x="7365518" y="6049670"/>
            <a:ext cx="381746" cy="219108"/>
          </a:xfrm>
          <a:prstGeom prst="roundRect">
            <a:avLst/>
          </a:prstGeom>
          <a:solidFill>
            <a:schemeClr val="accent3">
              <a:lumMod val="60000"/>
              <a:lumOff val="40000"/>
            </a:schemeClr>
          </a:solid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a:solidFill>
                  <a:sysClr val="windowText" lastClr="000000"/>
                </a:solidFill>
              </a:rPr>
              <a:t>7</a:t>
            </a:r>
            <a:r>
              <a:rPr lang="en-US" sz="1050" dirty="0" smtClean="0">
                <a:solidFill>
                  <a:sysClr val="windowText" lastClr="000000"/>
                </a:solidFill>
              </a:rPr>
              <a:t>%</a:t>
            </a:r>
          </a:p>
        </p:txBody>
      </p:sp>
      <p:sp>
        <p:nvSpPr>
          <p:cNvPr id="70" name="Rounded Rectangle 69"/>
          <p:cNvSpPr/>
          <p:nvPr/>
        </p:nvSpPr>
        <p:spPr>
          <a:xfrm>
            <a:off x="7815245" y="6049670"/>
            <a:ext cx="381746" cy="219108"/>
          </a:xfrm>
          <a:prstGeom prst="roundRect">
            <a:avLst/>
          </a:prstGeom>
          <a:solidFill>
            <a:schemeClr val="accent3">
              <a:lumMod val="60000"/>
              <a:lumOff val="40000"/>
            </a:schemeClr>
          </a:solid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a:solidFill>
                  <a:sysClr val="windowText" lastClr="000000"/>
                </a:solidFill>
              </a:rPr>
              <a:t>2</a:t>
            </a:r>
            <a:r>
              <a:rPr lang="en-US" sz="1050" dirty="0" smtClean="0">
                <a:solidFill>
                  <a:sysClr val="windowText" lastClr="000000"/>
                </a:solidFill>
              </a:rPr>
              <a:t>%</a:t>
            </a:r>
          </a:p>
        </p:txBody>
      </p:sp>
      <p:sp>
        <p:nvSpPr>
          <p:cNvPr id="71" name="Rounded Rectangle 70"/>
          <p:cNvSpPr/>
          <p:nvPr/>
        </p:nvSpPr>
        <p:spPr>
          <a:xfrm>
            <a:off x="8264970" y="6049670"/>
            <a:ext cx="381746" cy="219108"/>
          </a:xfrm>
          <a:prstGeom prst="roundRect">
            <a:avLst/>
          </a:prstGeom>
          <a:solidFill>
            <a:schemeClr val="accent2">
              <a:lumMod val="40000"/>
              <a:lumOff val="60000"/>
            </a:schemeClr>
          </a:solidFill>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solidFill>
                  <a:sysClr val="windowText" lastClr="000000"/>
                </a:solidFill>
              </a:rPr>
              <a:t>-1%</a:t>
            </a:r>
          </a:p>
        </p:txBody>
      </p:sp>
      <p:cxnSp>
        <p:nvCxnSpPr>
          <p:cNvPr id="73" name="Straight Connector 72"/>
          <p:cNvCxnSpPr/>
          <p:nvPr/>
        </p:nvCxnSpPr>
        <p:spPr>
          <a:xfrm>
            <a:off x="1533016" y="3294141"/>
            <a:ext cx="7167733" cy="0"/>
          </a:xfrm>
          <a:prstGeom prst="line">
            <a:avLst/>
          </a:prstGeom>
          <a:ln w="9525">
            <a:solidFill>
              <a:schemeClr val="tx1"/>
            </a:solidFill>
            <a:prstDash val="dash"/>
            <a:tailEnd type="none"/>
          </a:ln>
          <a:effectLst/>
        </p:spPr>
        <p:style>
          <a:lnRef idx="2">
            <a:schemeClr val="accent1"/>
          </a:lnRef>
          <a:fillRef idx="0">
            <a:schemeClr val="accent1"/>
          </a:fillRef>
          <a:effectRef idx="1">
            <a:schemeClr val="accent1"/>
          </a:effectRef>
          <a:fontRef idx="minor">
            <a:schemeClr val="tx1"/>
          </a:fontRef>
        </p:style>
      </p:cxnSp>
      <p:sp>
        <p:nvSpPr>
          <p:cNvPr id="75" name="Rectangular Callout 74"/>
          <p:cNvSpPr/>
          <p:nvPr/>
        </p:nvSpPr>
        <p:spPr>
          <a:xfrm>
            <a:off x="7396891" y="2770926"/>
            <a:ext cx="1600200" cy="278296"/>
          </a:xfrm>
          <a:prstGeom prst="wedgeRectCallout">
            <a:avLst>
              <a:gd name="adj1" fmla="val -20833"/>
              <a:gd name="adj2" fmla="val 8621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00" dirty="0" smtClean="0">
                <a:solidFill>
                  <a:srgbClr val="000000"/>
                </a:solidFill>
              </a:rPr>
              <a:t>County goal: </a:t>
            </a:r>
            <a:r>
              <a:rPr lang="en-US" sz="1000" b="1" dirty="0" smtClean="0">
                <a:solidFill>
                  <a:srgbClr val="000000"/>
                </a:solidFill>
              </a:rPr>
              <a:t>48%</a:t>
            </a:r>
          </a:p>
        </p:txBody>
      </p:sp>
      <p:sp>
        <p:nvSpPr>
          <p:cNvPr id="74" name="Footer Placeholder 3"/>
          <p:cNvSpPr>
            <a:spLocks noGrp="1"/>
          </p:cNvSpPr>
          <p:nvPr>
            <p:ph type="ftr" sz="quarter" idx="10"/>
          </p:nvPr>
        </p:nvSpPr>
        <p:spPr>
          <a:xfrm>
            <a:off x="810126" y="6467230"/>
            <a:ext cx="7924800" cy="365126"/>
          </a:xfrm>
        </p:spPr>
        <p:txBody>
          <a:bodyPr>
            <a:normAutofit/>
          </a:bodyPr>
          <a:lstStyle/>
          <a:p>
            <a:r>
              <a:rPr lang="en-US" sz="900" dirty="0" smtClean="0">
                <a:solidFill>
                  <a:schemeClr val="bg1">
                    <a:lumMod val="50000"/>
                  </a:schemeClr>
                </a:solidFill>
              </a:rPr>
              <a:t>Source: Department of Education, FAFSA 2017/18 Cycle and Estimated 2017 Seniors using Oct 1 PEIMS senior snapshot, unless provided by district </a:t>
            </a:r>
            <a:r>
              <a:rPr lang="en-US" sz="900" dirty="0">
                <a:solidFill>
                  <a:schemeClr val="bg1">
                    <a:lumMod val="50000"/>
                  </a:schemeClr>
                </a:solidFill>
              </a:rPr>
              <a:t>(Cedar Hill, </a:t>
            </a:r>
            <a:r>
              <a:rPr lang="en-US" sz="900" dirty="0" smtClean="0">
                <a:solidFill>
                  <a:schemeClr val="bg1">
                    <a:lumMod val="50000"/>
                  </a:schemeClr>
                </a:solidFill>
              </a:rPr>
              <a:t>Dallas, Garland</a:t>
            </a:r>
            <a:r>
              <a:rPr lang="en-US" sz="900" dirty="0">
                <a:solidFill>
                  <a:schemeClr val="bg1">
                    <a:lumMod val="50000"/>
                  </a:schemeClr>
                </a:solidFill>
              </a:rPr>
              <a:t>, Grand Prairie</a:t>
            </a:r>
            <a:r>
              <a:rPr lang="en-US" sz="900" dirty="0" smtClean="0">
                <a:solidFill>
                  <a:schemeClr val="bg1">
                    <a:lumMod val="50000"/>
                  </a:schemeClr>
                </a:solidFill>
              </a:rPr>
              <a:t>, Harmony, Irving, Uplift and Richardson) </a:t>
            </a:r>
            <a:endParaRPr lang="en-US" sz="900" dirty="0">
              <a:solidFill>
                <a:schemeClr val="bg1">
                  <a:lumMod val="50000"/>
                </a:schemeClr>
              </a:solidFill>
            </a:endParaRPr>
          </a:p>
        </p:txBody>
      </p:sp>
    </p:spTree>
    <p:extLst>
      <p:ext uri="{BB962C8B-B14F-4D97-AF65-F5344CB8AC3E}">
        <p14:creationId xmlns:p14="http://schemas.microsoft.com/office/powerpoint/2010/main" val="2169727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At </a:t>
            </a:r>
            <a:r>
              <a:rPr lang="en-US" dirty="0" smtClean="0"/>
              <a:t>33 </a:t>
            </a:r>
            <a:r>
              <a:rPr lang="en-US" dirty="0" smtClean="0"/>
              <a:t>campuses, at </a:t>
            </a:r>
            <a:r>
              <a:rPr lang="en-US" dirty="0"/>
              <a:t>l</a:t>
            </a:r>
            <a:r>
              <a:rPr lang="en-US" dirty="0" smtClean="0"/>
              <a:t>east one third of seniors have completed their FAFSA application</a:t>
            </a:r>
            <a:endParaRPr lang="en-US" dirty="0"/>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r>
              <a:rPr lang="en-US" dirty="0"/>
              <a:t>WEEK 9 | 11.25.16</a:t>
            </a:r>
          </a:p>
          <a:p>
            <a:endParaRPr lang="en-US" dirty="0"/>
          </a:p>
        </p:txBody>
      </p:sp>
      <p:sp>
        <p:nvSpPr>
          <p:cNvPr id="7" name="Footer Placeholder 3"/>
          <p:cNvSpPr>
            <a:spLocks noGrp="1"/>
          </p:cNvSpPr>
          <p:nvPr>
            <p:ph type="ftr" sz="quarter" idx="10"/>
          </p:nvPr>
        </p:nvSpPr>
        <p:spPr>
          <a:xfrm rot="16200000">
            <a:off x="6357568" y="3797998"/>
            <a:ext cx="5184602" cy="365126"/>
          </a:xfrm>
        </p:spPr>
        <p:txBody>
          <a:bodyPr>
            <a:normAutofit fontScale="92500" lnSpcReduction="10000"/>
          </a:bodyPr>
          <a:lstStyle/>
          <a:p>
            <a:r>
              <a:rPr lang="en-US" sz="900" dirty="0" smtClean="0">
                <a:solidFill>
                  <a:schemeClr val="bg1">
                    <a:lumMod val="50000"/>
                  </a:schemeClr>
                </a:solidFill>
              </a:rPr>
              <a:t>Source: Department of Education, FAFSA 2017/18 Cycle and Estimated 2017 Seniors using Oct 1 PEIMS senior snapshot, unless provided by district </a:t>
            </a:r>
            <a:r>
              <a:rPr lang="en-US" sz="900" dirty="0">
                <a:solidFill>
                  <a:schemeClr val="bg1">
                    <a:lumMod val="50000"/>
                  </a:schemeClr>
                </a:solidFill>
              </a:rPr>
              <a:t>(Cedar Hill, </a:t>
            </a:r>
            <a:r>
              <a:rPr lang="en-US" sz="900" dirty="0" smtClean="0">
                <a:solidFill>
                  <a:schemeClr val="bg1">
                    <a:lumMod val="50000"/>
                  </a:schemeClr>
                </a:solidFill>
              </a:rPr>
              <a:t>Dallas, Garland</a:t>
            </a:r>
            <a:r>
              <a:rPr lang="en-US" sz="900" dirty="0">
                <a:solidFill>
                  <a:schemeClr val="bg1">
                    <a:lumMod val="50000"/>
                  </a:schemeClr>
                </a:solidFill>
              </a:rPr>
              <a:t>, Grand Prairie</a:t>
            </a:r>
            <a:r>
              <a:rPr lang="en-US" sz="900" dirty="0" smtClean="0">
                <a:solidFill>
                  <a:schemeClr val="bg1">
                    <a:lumMod val="50000"/>
                  </a:schemeClr>
                </a:solidFill>
              </a:rPr>
              <a:t>, Harmony, Irving, Uplift</a:t>
            </a:r>
            <a:r>
              <a:rPr lang="en-US" sz="900" dirty="0">
                <a:solidFill>
                  <a:schemeClr val="bg1">
                    <a:lumMod val="50000"/>
                  </a:schemeClr>
                </a:solidFill>
              </a:rPr>
              <a:t>) </a:t>
            </a:r>
          </a:p>
        </p:txBody>
      </p:sp>
      <p:pic>
        <p:nvPicPr>
          <p:cNvPr id="2" name="Picture 1"/>
          <p:cNvPicPr>
            <a:picLocks noChangeAspect="1"/>
          </p:cNvPicPr>
          <p:nvPr/>
        </p:nvPicPr>
        <p:blipFill>
          <a:blip r:embed="rId2"/>
          <a:stretch>
            <a:fillRect/>
          </a:stretch>
        </p:blipFill>
        <p:spPr>
          <a:xfrm>
            <a:off x="258696" y="1369986"/>
            <a:ext cx="8379651" cy="5373714"/>
          </a:xfrm>
          <a:prstGeom prst="rect">
            <a:avLst/>
          </a:prstGeom>
        </p:spPr>
      </p:pic>
    </p:spTree>
    <p:extLst>
      <p:ext uri="{BB962C8B-B14F-4D97-AF65-F5344CB8AC3E}">
        <p14:creationId xmlns:p14="http://schemas.microsoft.com/office/powerpoint/2010/main" val="2943953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Dallas County has 2,537 more completions in </a:t>
            </a:r>
            <a:r>
              <a:rPr lang="en-US" dirty="0" err="1" smtClean="0"/>
              <a:t>wk</a:t>
            </a:r>
            <a:r>
              <a:rPr lang="en-US" dirty="0" smtClean="0"/>
              <a:t> eight in the 2017/18 FAFSA </a:t>
            </a:r>
            <a:r>
              <a:rPr lang="en-US" dirty="0"/>
              <a:t>c</a:t>
            </a:r>
            <a:r>
              <a:rPr lang="en-US" dirty="0" smtClean="0"/>
              <a:t>ycle than </a:t>
            </a:r>
            <a:r>
              <a:rPr lang="en-US" dirty="0" err="1" smtClean="0"/>
              <a:t>wk</a:t>
            </a:r>
            <a:r>
              <a:rPr lang="en-US" dirty="0" smtClean="0"/>
              <a:t> eight in 2016/17</a:t>
            </a:r>
            <a:endParaRPr lang="en-US" dirty="0"/>
          </a:p>
        </p:txBody>
      </p:sp>
      <p:sp>
        <p:nvSpPr>
          <p:cNvPr id="4" name="Footer Placeholder 3"/>
          <p:cNvSpPr>
            <a:spLocks noGrp="1"/>
          </p:cNvSpPr>
          <p:nvPr>
            <p:ph type="ftr" sz="quarter" idx="10"/>
          </p:nvPr>
        </p:nvSpPr>
        <p:spPr/>
        <p:txBody>
          <a:bodyPr>
            <a:normAutofit/>
          </a:bodyPr>
          <a:lstStyle/>
          <a:p>
            <a:r>
              <a:rPr lang="en-US" sz="900" dirty="0" smtClean="0">
                <a:solidFill>
                  <a:schemeClr val="bg1">
                    <a:lumMod val="50000"/>
                  </a:schemeClr>
                </a:solidFill>
              </a:rPr>
              <a:t>Source: Department of Education, FAFSA 2017/18 Cycle and Estimated 2017 Seniors using Oct 1 PEIMS senior snapshot, unless provided by district </a:t>
            </a:r>
            <a:r>
              <a:rPr lang="en-US" sz="900" dirty="0">
                <a:solidFill>
                  <a:schemeClr val="bg1">
                    <a:lumMod val="50000"/>
                  </a:schemeClr>
                </a:solidFill>
              </a:rPr>
              <a:t>(Cedar Hill, </a:t>
            </a:r>
            <a:r>
              <a:rPr lang="en-US" sz="900" dirty="0" smtClean="0">
                <a:solidFill>
                  <a:schemeClr val="bg1">
                    <a:lumMod val="50000"/>
                  </a:schemeClr>
                </a:solidFill>
              </a:rPr>
              <a:t>Dallas, Garland</a:t>
            </a:r>
            <a:r>
              <a:rPr lang="en-US" sz="900" dirty="0">
                <a:solidFill>
                  <a:schemeClr val="bg1">
                    <a:lumMod val="50000"/>
                  </a:schemeClr>
                </a:solidFill>
              </a:rPr>
              <a:t>, Grand Prairie</a:t>
            </a:r>
            <a:r>
              <a:rPr lang="en-US" sz="900" dirty="0" smtClean="0">
                <a:solidFill>
                  <a:schemeClr val="bg1">
                    <a:lumMod val="50000"/>
                  </a:schemeClr>
                </a:solidFill>
              </a:rPr>
              <a:t>, Harmony, Irving, Uplift</a:t>
            </a:r>
            <a:r>
              <a:rPr lang="en-US" sz="900" dirty="0">
                <a:solidFill>
                  <a:schemeClr val="bg1">
                    <a:lumMod val="50000"/>
                  </a:schemeClr>
                </a:solidFill>
              </a:rPr>
              <a:t>) </a:t>
            </a:r>
          </a:p>
        </p:txBody>
      </p:sp>
      <p:sp>
        <p:nvSpPr>
          <p:cNvPr id="14" name="Text Placeholder 13"/>
          <p:cNvSpPr>
            <a:spLocks noGrp="1"/>
          </p:cNvSpPr>
          <p:nvPr>
            <p:ph type="body" sz="quarter" idx="11"/>
          </p:nvPr>
        </p:nvSpPr>
        <p:spPr/>
        <p:txBody>
          <a:bodyPr/>
          <a:lstStyle/>
          <a:p>
            <a:endParaRPr lang="en-US"/>
          </a:p>
        </p:txBody>
      </p:sp>
      <p:sp>
        <p:nvSpPr>
          <p:cNvPr id="16" name="Text Placeholder 15"/>
          <p:cNvSpPr>
            <a:spLocks noGrp="1"/>
          </p:cNvSpPr>
          <p:nvPr>
            <p:ph type="body" sz="quarter" idx="12"/>
          </p:nvPr>
        </p:nvSpPr>
        <p:spPr>
          <a:xfrm>
            <a:off x="7086600" y="35571"/>
            <a:ext cx="2057400" cy="306387"/>
          </a:xfrm>
          <a:prstGeom prst="roundRect">
            <a:avLst>
              <a:gd name="adj" fmla="val 0"/>
            </a:avLst>
          </a:prstGeom>
          <a:solidFill>
            <a:srgbClr val="E5A103"/>
          </a:solidFill>
        </p:spPr>
        <p:txBody>
          <a:bodyPr/>
          <a:lstStyle/>
          <a:p>
            <a:r>
              <a:rPr lang="en-US" dirty="0" smtClean="0"/>
              <a:t>WEEK 8 | 11.18.16</a:t>
            </a:r>
            <a:endParaRPr lang="en-US" dirty="0"/>
          </a:p>
        </p:txBody>
      </p:sp>
      <p:graphicFrame>
        <p:nvGraphicFramePr>
          <p:cNvPr id="5" name="Chart 4"/>
          <p:cNvGraphicFramePr/>
          <p:nvPr>
            <p:extLst>
              <p:ext uri="{D42A27DB-BD31-4B8C-83A1-F6EECF244321}">
                <p14:modId xmlns:p14="http://schemas.microsoft.com/office/powerpoint/2010/main" val="491590271"/>
              </p:ext>
            </p:extLst>
          </p:nvPr>
        </p:nvGraphicFramePr>
        <p:xfrm>
          <a:off x="357162" y="1997830"/>
          <a:ext cx="5472138" cy="433924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6172201" y="1997830"/>
            <a:ext cx="2514598" cy="0"/>
          </a:xfrm>
          <a:prstGeom prst="line">
            <a:avLst/>
          </a:prstGeom>
          <a:ln w="12700">
            <a:solidFill>
              <a:schemeClr val="bg1">
                <a:lumMod val="50000"/>
              </a:schemeClr>
            </a:solidFill>
            <a:tailEnd type="none"/>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6172200" y="1516708"/>
            <a:ext cx="2514598" cy="4616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b" anchorCtr="0" forceAA="0" compatLnSpc="1">
            <a:prstTxWarp prst="textNoShape">
              <a:avLst/>
            </a:prstTxWarp>
            <a:spAutoFit/>
          </a:bodyPr>
          <a:lstStyle/>
          <a:p>
            <a:r>
              <a:rPr lang="en-US" sz="1200" b="1" dirty="0" smtClean="0">
                <a:solidFill>
                  <a:schemeClr val="tx2"/>
                </a:solidFill>
              </a:rPr>
              <a:t>Actual FAFSA completion versus target</a:t>
            </a:r>
          </a:p>
        </p:txBody>
      </p:sp>
      <p:cxnSp>
        <p:nvCxnSpPr>
          <p:cNvPr id="8" name="Straight Connector 7"/>
          <p:cNvCxnSpPr/>
          <p:nvPr/>
        </p:nvCxnSpPr>
        <p:spPr>
          <a:xfrm>
            <a:off x="457200" y="1997830"/>
            <a:ext cx="5372100" cy="0"/>
          </a:xfrm>
          <a:prstGeom prst="line">
            <a:avLst/>
          </a:prstGeom>
          <a:ln w="12700">
            <a:solidFill>
              <a:schemeClr val="bg1">
                <a:lumMod val="50000"/>
              </a:schemeClr>
            </a:solidFill>
            <a:tailEnd type="none"/>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57200" y="1455154"/>
            <a:ext cx="5372100" cy="5232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r>
              <a:rPr lang="en-US" sz="1200" b="1" dirty="0" smtClean="0">
                <a:solidFill>
                  <a:schemeClr val="tx2"/>
                </a:solidFill>
              </a:rPr>
              <a:t>Weekly FAFSA submissions over time</a:t>
            </a:r>
            <a:endParaRPr lang="en-US" sz="1200" b="1" dirty="0">
              <a:solidFill>
                <a:schemeClr val="tx2"/>
              </a:solidFill>
            </a:endParaRPr>
          </a:p>
        </p:txBody>
      </p:sp>
      <p:sp>
        <p:nvSpPr>
          <p:cNvPr id="10" name="Rectangle 9"/>
          <p:cNvSpPr/>
          <p:nvPr/>
        </p:nvSpPr>
        <p:spPr>
          <a:xfrm>
            <a:off x="457200" y="2004298"/>
            <a:ext cx="5372100" cy="227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000" dirty="0" smtClean="0">
                <a:solidFill>
                  <a:srgbClr val="000000"/>
                </a:solidFill>
              </a:rPr>
              <a:t>Dallas County completed FAFASA submissions to date</a:t>
            </a:r>
            <a:endParaRPr lang="en-US" sz="1000" dirty="0">
              <a:solidFill>
                <a:srgbClr val="000000"/>
              </a:solidFill>
            </a:endParaRPr>
          </a:p>
        </p:txBody>
      </p:sp>
      <p:sp>
        <p:nvSpPr>
          <p:cNvPr id="11" name="Rectangle 10"/>
          <p:cNvSpPr/>
          <p:nvPr/>
        </p:nvSpPr>
        <p:spPr>
          <a:xfrm>
            <a:off x="6172198" y="2004299"/>
            <a:ext cx="2514600" cy="12400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000" dirty="0" smtClean="0">
                <a:solidFill>
                  <a:srgbClr val="000000"/>
                </a:solidFill>
              </a:rPr>
              <a:t>FAFSA Completions </a:t>
            </a:r>
            <a:r>
              <a:rPr lang="mr-IN" sz="1000" dirty="0" smtClean="0">
                <a:solidFill>
                  <a:srgbClr val="000000"/>
                </a:solidFill>
              </a:rPr>
              <a:t>–</a:t>
            </a:r>
            <a:r>
              <a:rPr lang="en-US" sz="1000" dirty="0" smtClean="0">
                <a:solidFill>
                  <a:srgbClr val="000000"/>
                </a:solidFill>
              </a:rPr>
              <a:t> Week 8</a:t>
            </a:r>
            <a:endParaRPr lang="en-US" sz="1000" dirty="0">
              <a:solidFill>
                <a:srgbClr val="000000"/>
              </a:solidFill>
            </a:endParaRPr>
          </a:p>
        </p:txBody>
      </p:sp>
      <p:graphicFrame>
        <p:nvGraphicFramePr>
          <p:cNvPr id="15" name="Chart 14"/>
          <p:cNvGraphicFramePr/>
          <p:nvPr>
            <p:extLst>
              <p:ext uri="{D42A27DB-BD31-4B8C-83A1-F6EECF244321}">
                <p14:modId xmlns:p14="http://schemas.microsoft.com/office/powerpoint/2010/main" val="3285506551"/>
              </p:ext>
            </p:extLst>
          </p:nvPr>
        </p:nvGraphicFramePr>
        <p:xfrm>
          <a:off x="6108036" y="2502873"/>
          <a:ext cx="2923360" cy="3982076"/>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ular Callout 18"/>
          <p:cNvSpPr/>
          <p:nvPr/>
        </p:nvSpPr>
        <p:spPr>
          <a:xfrm>
            <a:off x="6685936" y="2267016"/>
            <a:ext cx="2458063" cy="400110"/>
          </a:xfrm>
          <a:prstGeom prst="wedgeRectCallout">
            <a:avLst>
              <a:gd name="adj1" fmla="val 21540"/>
              <a:gd name="adj2" fmla="val 83766"/>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algn="ctr"/>
            <a:r>
              <a:rPr lang="en-US" sz="1000" dirty="0" smtClean="0">
                <a:solidFill>
                  <a:srgbClr val="000000"/>
                </a:solidFill>
              </a:rPr>
              <a:t> 6,468 submissions to meet 2017/18 target of </a:t>
            </a:r>
            <a:r>
              <a:rPr lang="en-US" sz="1000" b="1" dirty="0" smtClean="0">
                <a:solidFill>
                  <a:srgbClr val="000000"/>
                </a:solidFill>
              </a:rPr>
              <a:t>13,251 (48%)</a:t>
            </a:r>
          </a:p>
        </p:txBody>
      </p:sp>
    </p:spTree>
    <p:extLst>
      <p:ext uri="{BB962C8B-B14F-4D97-AF65-F5344CB8AC3E}">
        <p14:creationId xmlns:p14="http://schemas.microsoft.com/office/powerpoint/2010/main" val="15901249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ommit Blue Title Page">
  <a:themeElements>
    <a:clrScheme name="Commit!">
      <a:dk1>
        <a:srgbClr val="003663"/>
      </a:dk1>
      <a:lt1>
        <a:srgbClr val="FFFFFF"/>
      </a:lt1>
      <a:dk2>
        <a:srgbClr val="003663"/>
      </a:dk2>
      <a:lt2>
        <a:srgbClr val="FFFFFF"/>
      </a:lt2>
      <a:accent1>
        <a:srgbClr val="0088A3"/>
      </a:accent1>
      <a:accent2>
        <a:srgbClr val="F15827"/>
      </a:accent2>
      <a:accent3>
        <a:srgbClr val="92C83E"/>
      </a:accent3>
      <a:accent4>
        <a:srgbClr val="FDB713"/>
      </a:accent4>
      <a:accent5>
        <a:srgbClr val="C4161C"/>
      </a:accent5>
      <a:accent6>
        <a:srgbClr val="003663"/>
      </a:accent6>
      <a:hlink>
        <a:srgbClr val="0088A3"/>
      </a:hlink>
      <a:folHlink>
        <a:srgbClr val="A5A5A5"/>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cap="sq">
          <a:solidFill>
            <a:schemeClr val="accent1"/>
          </a:solidFill>
          <a:beve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dirty="0" smtClean="0">
            <a:solidFill>
              <a:schemeClr val="bg1"/>
            </a:solidFill>
            <a:latin typeface="Gotham-Book"/>
            <a:cs typeface="Gotham-Book"/>
          </a:defRPr>
        </a:defPPr>
      </a:lstStyle>
    </a:txDef>
  </a:objectDefaults>
  <a:extraClrSchemeLst/>
  <a:extLst>
    <a:ext uri="{05A4C25C-085E-4340-85A3-A5531E510DB2}">
      <thm15:themeFamily xmlns:thm15="http://schemas.microsoft.com/office/thememl/2012/main" xmlns="" name="Presentation6" id="{C3832C08-98EC-564D-B9EC-261F8CEF20EE}" vid="{99BCF417-CC4F-134F-AE7A-7CE1C7070AD8}"/>
    </a:ext>
  </a:extLst>
</a:theme>
</file>

<file path=ppt/theme/theme2.xml><?xml version="1.0" encoding="utf-8"?>
<a:theme xmlns:a="http://schemas.openxmlformats.org/drawingml/2006/main" name="Commit Blue Content Page">
  <a:themeElements>
    <a:clrScheme name="Commit!">
      <a:dk1>
        <a:srgbClr val="003663"/>
      </a:dk1>
      <a:lt1>
        <a:srgbClr val="FFFFFF"/>
      </a:lt1>
      <a:dk2>
        <a:srgbClr val="003663"/>
      </a:dk2>
      <a:lt2>
        <a:srgbClr val="FFFFFF"/>
      </a:lt2>
      <a:accent1>
        <a:srgbClr val="0088A3"/>
      </a:accent1>
      <a:accent2>
        <a:srgbClr val="F15827"/>
      </a:accent2>
      <a:accent3>
        <a:srgbClr val="92C83E"/>
      </a:accent3>
      <a:accent4>
        <a:srgbClr val="FDB713"/>
      </a:accent4>
      <a:accent5>
        <a:srgbClr val="C4161C"/>
      </a:accent5>
      <a:accent6>
        <a:srgbClr val="003663"/>
      </a:accent6>
      <a:hlink>
        <a:srgbClr val="0088A3"/>
      </a:hlink>
      <a:folHlink>
        <a:srgbClr val="A5A5A5"/>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050" dirty="0" smtClean="0"/>
        </a:defPPr>
      </a:lstStyle>
      <a:style>
        <a:lnRef idx="1">
          <a:schemeClr val="accent1"/>
        </a:lnRef>
        <a:fillRef idx="3">
          <a:schemeClr val="accent1"/>
        </a:fillRef>
        <a:effectRef idx="2">
          <a:schemeClr val="accent1"/>
        </a:effectRef>
        <a:fontRef idx="minor">
          <a:schemeClr val="lt1"/>
        </a:fontRef>
      </a:style>
    </a:spDef>
    <a:lnDef>
      <a:spPr>
        <a:ln>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err="1" smtClean="0">
            <a:latin typeface="+mn-lt"/>
            <a:cs typeface="Gotham-Book"/>
          </a:defRPr>
        </a:defPPr>
      </a:lstStyle>
    </a:txDef>
  </a:objectDefaults>
  <a:extraClrSchemeLst/>
  <a:extLst>
    <a:ext uri="{05A4C25C-085E-4340-85A3-A5531E510DB2}">
      <thm15:themeFamily xmlns:thm15="http://schemas.microsoft.com/office/thememl/2012/main" xmlns="" name="Presentation6" id="{C3832C08-98EC-564D-B9EC-261F8CEF20EE}" vid="{70BE4DF0-E29C-6B43-9DC6-363055378752}"/>
    </a:ext>
  </a:extLst>
</a:theme>
</file>

<file path=ppt/theme/theme3.xml><?xml version="1.0" encoding="utf-8"?>
<a:theme xmlns:a="http://schemas.openxmlformats.org/drawingml/2006/main" name="Commit Blue Content Page w/o Logo">
  <a:themeElements>
    <a:clrScheme name="Commit!">
      <a:dk1>
        <a:srgbClr val="003663"/>
      </a:dk1>
      <a:lt1>
        <a:srgbClr val="FFFFFF"/>
      </a:lt1>
      <a:dk2>
        <a:srgbClr val="003663"/>
      </a:dk2>
      <a:lt2>
        <a:srgbClr val="FFFFFF"/>
      </a:lt2>
      <a:accent1>
        <a:srgbClr val="0088A3"/>
      </a:accent1>
      <a:accent2>
        <a:srgbClr val="F15827"/>
      </a:accent2>
      <a:accent3>
        <a:srgbClr val="92C83E"/>
      </a:accent3>
      <a:accent4>
        <a:srgbClr val="FDB713"/>
      </a:accent4>
      <a:accent5>
        <a:srgbClr val="C4161C"/>
      </a:accent5>
      <a:accent6>
        <a:srgbClr val="003663"/>
      </a:accent6>
      <a:hlink>
        <a:srgbClr val="0088A3"/>
      </a:hlink>
      <a:folHlink>
        <a:srgbClr val="A5A5A5"/>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dirty="0" smtClean="0">
            <a:solidFill>
              <a:schemeClr val="bg1"/>
            </a:solidFill>
            <a:latin typeface="Gotham-Book"/>
            <a:cs typeface="Gotham-Book"/>
          </a:defRPr>
        </a:defPPr>
      </a:lstStyle>
    </a:txDef>
  </a:objectDefaults>
  <a:extraClrSchemeLst/>
  <a:extLst>
    <a:ext uri="{05A4C25C-085E-4340-85A3-A5531E510DB2}">
      <thm15:themeFamily xmlns:thm15="http://schemas.microsoft.com/office/thememl/2012/main" xmlns="" name="Presentation6" id="{C3832C08-98EC-564D-B9EC-261F8CEF20EE}" vid="{01BCDAA4-2967-9B45-AAD6-40B0FC9E74A9}"/>
    </a:ext>
  </a:extLst>
</a:theme>
</file>

<file path=ppt/theme/theme4.xml><?xml version="1.0" encoding="utf-8"?>
<a:theme xmlns:a="http://schemas.openxmlformats.org/drawingml/2006/main" name="Commit Blue Section Break">
  <a:themeElements>
    <a:clrScheme name="Commit!">
      <a:dk1>
        <a:srgbClr val="003663"/>
      </a:dk1>
      <a:lt1>
        <a:srgbClr val="FFFFFF"/>
      </a:lt1>
      <a:dk2>
        <a:srgbClr val="003663"/>
      </a:dk2>
      <a:lt2>
        <a:srgbClr val="FFFFFF"/>
      </a:lt2>
      <a:accent1>
        <a:srgbClr val="0088A3"/>
      </a:accent1>
      <a:accent2>
        <a:srgbClr val="F15827"/>
      </a:accent2>
      <a:accent3>
        <a:srgbClr val="92C83E"/>
      </a:accent3>
      <a:accent4>
        <a:srgbClr val="FDB713"/>
      </a:accent4>
      <a:accent5>
        <a:srgbClr val="C4161C"/>
      </a:accent5>
      <a:accent6>
        <a:srgbClr val="003663"/>
      </a:accent6>
      <a:hlink>
        <a:srgbClr val="0088A3"/>
      </a:hlink>
      <a:folHlink>
        <a:srgbClr val="A5A5A5"/>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dirty="0" smtClean="0">
            <a:solidFill>
              <a:schemeClr val="bg1"/>
            </a:solidFill>
            <a:latin typeface="Gotham-Book"/>
            <a:cs typeface="Gotham-Book"/>
          </a:defRPr>
        </a:defPPr>
      </a:lstStyle>
    </a:txDef>
  </a:objectDefaults>
  <a:extraClrSchemeLst/>
  <a:extLst>
    <a:ext uri="{05A4C25C-085E-4340-85A3-A5531E510DB2}">
      <thm15:themeFamily xmlns:thm15="http://schemas.microsoft.com/office/thememl/2012/main" xmlns="" name="Presentation6" id="{C3832C08-98EC-564D-B9EC-261F8CEF20EE}" vid="{58B51644-C9EB-2B4E-AC42-67D7FDA1A05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Commit PPT Template</Template>
  <TotalTime>5589</TotalTime>
  <Words>702</Words>
  <Application>Microsoft Macintosh PowerPoint</Application>
  <PresentationFormat>On-screen Show (4:3)</PresentationFormat>
  <Paragraphs>93</Paragraphs>
  <Slides>5</Slides>
  <Notes>3</Notes>
  <HiddenSlides>0</HiddenSlides>
  <MMClips>0</MMClips>
  <ScaleCrop>false</ScaleCrop>
  <HeadingPairs>
    <vt:vector size="4" baseType="variant">
      <vt:variant>
        <vt:lpstr>Theme</vt:lpstr>
      </vt:variant>
      <vt:variant>
        <vt:i4>4</vt:i4>
      </vt:variant>
      <vt:variant>
        <vt:lpstr>Slide Titles</vt:lpstr>
      </vt:variant>
      <vt:variant>
        <vt:i4>5</vt:i4>
      </vt:variant>
    </vt:vector>
  </HeadingPairs>
  <TitlesOfParts>
    <vt:vector size="9" baseType="lpstr">
      <vt:lpstr>Commit Blue Title Page</vt:lpstr>
      <vt:lpstr>Commit Blue Content Page</vt:lpstr>
      <vt:lpstr>Commit Blue Content Page w/o Logo</vt:lpstr>
      <vt:lpstr>Commit Blue Section Break</vt:lpstr>
      <vt:lpstr>FAFSA Completions as of 11/18/16</vt:lpstr>
      <vt:lpstr>Dallas County has 1,844 more completions in wk nine in the 2017/18 FAFSA cycle than wk nine in 2016/17</vt:lpstr>
      <vt:lpstr>12 of 15 districts have more completions in week nine of this year’s cycle than they did in week nine last year</vt:lpstr>
      <vt:lpstr>At 33 campuses, at least one third of seniors have completed their FAFSA application</vt:lpstr>
      <vt:lpstr>Dallas County has 2,537 more completions in wk eight in the 2017/18 FAFSA cycle than wk eight in 2016/17</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draft of Key Performance Indicators</dc:title>
  <dc:creator>Chris Hudgens</dc:creator>
  <cp:lastModifiedBy>Helen Cumbee Corey</cp:lastModifiedBy>
  <cp:revision>118</cp:revision>
  <dcterms:created xsi:type="dcterms:W3CDTF">2016-05-02T22:18:11Z</dcterms:created>
  <dcterms:modified xsi:type="dcterms:W3CDTF">2016-12-07T20:35:59Z</dcterms:modified>
</cp:coreProperties>
</file>